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5" r:id="rId4"/>
    <p:sldId id="260" r:id="rId5"/>
    <p:sldId id="271" r:id="rId6"/>
    <p:sldId id="273" r:id="rId7"/>
    <p:sldId id="274" r:id="rId8"/>
    <p:sldId id="264" r:id="rId9"/>
    <p:sldId id="265" r:id="rId10"/>
    <p:sldId id="266" r:id="rId11"/>
    <p:sldId id="267" r:id="rId12"/>
    <p:sldId id="268" r:id="rId13"/>
    <p:sldId id="269" r:id="rId14"/>
    <p:sldId id="270" r:id="rId15"/>
  </p:sldIdLst>
  <p:sldSz cx="12192000" cy="6858000"/>
  <p:notesSz cx="6797675" cy="99266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E0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llemlayout 2 - Markerin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0"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a:t>Klik for at redigere i master</a:t>
            </a:r>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i master</a:t>
            </a:r>
          </a:p>
        </p:txBody>
      </p:sp>
      <p:sp>
        <p:nvSpPr>
          <p:cNvPr id="4" name="Pladsholder til dato 3"/>
          <p:cNvSpPr>
            <a:spLocks noGrp="1"/>
          </p:cNvSpPr>
          <p:nvPr>
            <p:ph type="dt" sz="half" idx="10"/>
          </p:nvPr>
        </p:nvSpPr>
        <p:spPr/>
        <p:txBody>
          <a:bodyPr/>
          <a:lstStyle/>
          <a:p>
            <a:fld id="{99A1B179-87D4-4FC0-9CF8-343FDF38C613}" type="datetimeFigureOut">
              <a:rPr lang="da-DK" smtClean="0"/>
              <a:t>17-01-2025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B5DC0D4B-D632-44C2-9A62-09E03A32AB79}" type="slidenum">
              <a:rPr lang="da-DK" smtClean="0"/>
              <a:t>‹nr.›</a:t>
            </a:fld>
            <a:endParaRPr lang="da-DK"/>
          </a:p>
        </p:txBody>
      </p:sp>
    </p:spTree>
    <p:extLst>
      <p:ext uri="{BB962C8B-B14F-4D97-AF65-F5344CB8AC3E}">
        <p14:creationId xmlns:p14="http://schemas.microsoft.com/office/powerpoint/2010/main" val="2562154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99A1B179-87D4-4FC0-9CF8-343FDF38C613}" type="datetimeFigureOut">
              <a:rPr lang="da-DK" smtClean="0"/>
              <a:t>17-01-2025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B5DC0D4B-D632-44C2-9A62-09E03A32AB79}" type="slidenum">
              <a:rPr lang="da-DK" smtClean="0"/>
              <a:t>‹nr.›</a:t>
            </a:fld>
            <a:endParaRPr lang="da-DK"/>
          </a:p>
        </p:txBody>
      </p:sp>
    </p:spTree>
    <p:extLst>
      <p:ext uri="{BB962C8B-B14F-4D97-AF65-F5344CB8AC3E}">
        <p14:creationId xmlns:p14="http://schemas.microsoft.com/office/powerpoint/2010/main" val="268695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99A1B179-87D4-4FC0-9CF8-343FDF38C613}" type="datetimeFigureOut">
              <a:rPr lang="da-DK" smtClean="0"/>
              <a:t>17-01-2025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B5DC0D4B-D632-44C2-9A62-09E03A32AB79}" type="slidenum">
              <a:rPr lang="da-DK" smtClean="0"/>
              <a:t>‹nr.›</a:t>
            </a:fld>
            <a:endParaRPr lang="da-DK"/>
          </a:p>
        </p:txBody>
      </p:sp>
    </p:spTree>
    <p:extLst>
      <p:ext uri="{BB962C8B-B14F-4D97-AF65-F5344CB8AC3E}">
        <p14:creationId xmlns:p14="http://schemas.microsoft.com/office/powerpoint/2010/main" val="211057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99A1B179-87D4-4FC0-9CF8-343FDF38C613}" type="datetimeFigureOut">
              <a:rPr lang="da-DK" smtClean="0"/>
              <a:t>17-01-2025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B5DC0D4B-D632-44C2-9A62-09E03A32AB79}" type="slidenum">
              <a:rPr lang="da-DK" smtClean="0"/>
              <a:t>‹nr.›</a:t>
            </a:fld>
            <a:endParaRPr lang="da-DK"/>
          </a:p>
        </p:txBody>
      </p:sp>
    </p:spTree>
    <p:extLst>
      <p:ext uri="{BB962C8B-B14F-4D97-AF65-F5344CB8AC3E}">
        <p14:creationId xmlns:p14="http://schemas.microsoft.com/office/powerpoint/2010/main" val="3784385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a:t>Klik for at redigere i master</a:t>
            </a:r>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i master</a:t>
            </a:r>
          </a:p>
        </p:txBody>
      </p:sp>
      <p:sp>
        <p:nvSpPr>
          <p:cNvPr id="4" name="Pladsholder til dato 3"/>
          <p:cNvSpPr>
            <a:spLocks noGrp="1"/>
          </p:cNvSpPr>
          <p:nvPr>
            <p:ph type="dt" sz="half" idx="10"/>
          </p:nvPr>
        </p:nvSpPr>
        <p:spPr/>
        <p:txBody>
          <a:bodyPr/>
          <a:lstStyle/>
          <a:p>
            <a:fld id="{99A1B179-87D4-4FC0-9CF8-343FDF38C613}" type="datetimeFigureOut">
              <a:rPr lang="da-DK" smtClean="0"/>
              <a:t>17-01-2025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B5DC0D4B-D632-44C2-9A62-09E03A32AB79}" type="slidenum">
              <a:rPr lang="da-DK" smtClean="0"/>
              <a:t>‹nr.›</a:t>
            </a:fld>
            <a:endParaRPr lang="da-DK"/>
          </a:p>
        </p:txBody>
      </p:sp>
    </p:spTree>
    <p:extLst>
      <p:ext uri="{BB962C8B-B14F-4D97-AF65-F5344CB8AC3E}">
        <p14:creationId xmlns:p14="http://schemas.microsoft.com/office/powerpoint/2010/main" val="2141040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838200" y="1825625"/>
            <a:ext cx="5181600" cy="435133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6172200" y="1825625"/>
            <a:ext cx="5181600" cy="435133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99A1B179-87D4-4FC0-9CF8-343FDF38C613}" type="datetimeFigureOut">
              <a:rPr lang="da-DK" smtClean="0"/>
              <a:t>17-01-2025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B5DC0D4B-D632-44C2-9A62-09E03A32AB79}" type="slidenum">
              <a:rPr lang="da-DK" smtClean="0"/>
              <a:t>‹nr.›</a:t>
            </a:fld>
            <a:endParaRPr lang="da-DK"/>
          </a:p>
        </p:txBody>
      </p:sp>
    </p:spTree>
    <p:extLst>
      <p:ext uri="{BB962C8B-B14F-4D97-AF65-F5344CB8AC3E}">
        <p14:creationId xmlns:p14="http://schemas.microsoft.com/office/powerpoint/2010/main" val="3300641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a:t>Klik for at redigere i master</a:t>
            </a:r>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839788" y="2505075"/>
            <a:ext cx="5157787"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6172200" y="2505075"/>
            <a:ext cx="5183188"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99A1B179-87D4-4FC0-9CF8-343FDF38C613}" type="datetimeFigureOut">
              <a:rPr lang="da-DK" smtClean="0"/>
              <a:t>17-01-2025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B5DC0D4B-D632-44C2-9A62-09E03A32AB79}" type="slidenum">
              <a:rPr lang="da-DK" smtClean="0"/>
              <a:t>‹nr.›</a:t>
            </a:fld>
            <a:endParaRPr lang="da-DK"/>
          </a:p>
        </p:txBody>
      </p:sp>
    </p:spTree>
    <p:extLst>
      <p:ext uri="{BB962C8B-B14F-4D97-AF65-F5344CB8AC3E}">
        <p14:creationId xmlns:p14="http://schemas.microsoft.com/office/powerpoint/2010/main" val="810385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dato 2"/>
          <p:cNvSpPr>
            <a:spLocks noGrp="1"/>
          </p:cNvSpPr>
          <p:nvPr>
            <p:ph type="dt" sz="half" idx="10"/>
          </p:nvPr>
        </p:nvSpPr>
        <p:spPr/>
        <p:txBody>
          <a:bodyPr/>
          <a:lstStyle/>
          <a:p>
            <a:fld id="{99A1B179-87D4-4FC0-9CF8-343FDF38C613}" type="datetimeFigureOut">
              <a:rPr lang="da-DK" smtClean="0"/>
              <a:t>17-01-2025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B5DC0D4B-D632-44C2-9A62-09E03A32AB79}" type="slidenum">
              <a:rPr lang="da-DK" smtClean="0"/>
              <a:t>‹nr.›</a:t>
            </a:fld>
            <a:endParaRPr lang="da-DK"/>
          </a:p>
        </p:txBody>
      </p:sp>
    </p:spTree>
    <p:extLst>
      <p:ext uri="{BB962C8B-B14F-4D97-AF65-F5344CB8AC3E}">
        <p14:creationId xmlns:p14="http://schemas.microsoft.com/office/powerpoint/2010/main" val="2855646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99A1B179-87D4-4FC0-9CF8-343FDF38C613}" type="datetimeFigureOut">
              <a:rPr lang="da-DK" smtClean="0"/>
              <a:t>17-01-2025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B5DC0D4B-D632-44C2-9A62-09E03A32AB79}" type="slidenum">
              <a:rPr lang="da-DK" smtClean="0"/>
              <a:t>‹nr.›</a:t>
            </a:fld>
            <a:endParaRPr lang="da-DK"/>
          </a:p>
        </p:txBody>
      </p:sp>
    </p:spTree>
    <p:extLst>
      <p:ext uri="{BB962C8B-B14F-4D97-AF65-F5344CB8AC3E}">
        <p14:creationId xmlns:p14="http://schemas.microsoft.com/office/powerpoint/2010/main" val="77772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Pladsholder til dato 4"/>
          <p:cNvSpPr>
            <a:spLocks noGrp="1"/>
          </p:cNvSpPr>
          <p:nvPr>
            <p:ph type="dt" sz="half" idx="10"/>
          </p:nvPr>
        </p:nvSpPr>
        <p:spPr/>
        <p:txBody>
          <a:bodyPr/>
          <a:lstStyle/>
          <a:p>
            <a:fld id="{99A1B179-87D4-4FC0-9CF8-343FDF38C613}" type="datetimeFigureOut">
              <a:rPr lang="da-DK" smtClean="0"/>
              <a:t>17-01-2025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B5DC0D4B-D632-44C2-9A62-09E03A32AB79}" type="slidenum">
              <a:rPr lang="da-DK" smtClean="0"/>
              <a:t>‹nr.›</a:t>
            </a:fld>
            <a:endParaRPr lang="da-DK"/>
          </a:p>
        </p:txBody>
      </p:sp>
    </p:spTree>
    <p:extLst>
      <p:ext uri="{BB962C8B-B14F-4D97-AF65-F5344CB8AC3E}">
        <p14:creationId xmlns:p14="http://schemas.microsoft.com/office/powerpoint/2010/main" val="865548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Pladsholder til dato 4"/>
          <p:cNvSpPr>
            <a:spLocks noGrp="1"/>
          </p:cNvSpPr>
          <p:nvPr>
            <p:ph type="dt" sz="half" idx="10"/>
          </p:nvPr>
        </p:nvSpPr>
        <p:spPr/>
        <p:txBody>
          <a:bodyPr/>
          <a:lstStyle/>
          <a:p>
            <a:fld id="{99A1B179-87D4-4FC0-9CF8-343FDF38C613}" type="datetimeFigureOut">
              <a:rPr lang="da-DK" smtClean="0"/>
              <a:t>17-01-2025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B5DC0D4B-D632-44C2-9A62-09E03A32AB79}" type="slidenum">
              <a:rPr lang="da-DK" smtClean="0"/>
              <a:t>‹nr.›</a:t>
            </a:fld>
            <a:endParaRPr lang="da-DK"/>
          </a:p>
        </p:txBody>
      </p:sp>
    </p:spTree>
    <p:extLst>
      <p:ext uri="{BB962C8B-B14F-4D97-AF65-F5344CB8AC3E}">
        <p14:creationId xmlns:p14="http://schemas.microsoft.com/office/powerpoint/2010/main" val="888302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i master</a:t>
            </a:r>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A1B179-87D4-4FC0-9CF8-343FDF38C613}" type="datetimeFigureOut">
              <a:rPr lang="da-DK" smtClean="0"/>
              <a:t>17-01-2025</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DC0D4B-D632-44C2-9A62-09E03A32AB79}" type="slidenum">
              <a:rPr lang="da-DK" smtClean="0"/>
              <a:t>‹nr.›</a:t>
            </a:fld>
            <a:endParaRPr lang="da-DK"/>
          </a:p>
        </p:txBody>
      </p:sp>
    </p:spTree>
    <p:extLst>
      <p:ext uri="{BB962C8B-B14F-4D97-AF65-F5344CB8AC3E}">
        <p14:creationId xmlns:p14="http://schemas.microsoft.com/office/powerpoint/2010/main" val="282758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44751" y="0"/>
            <a:ext cx="9119235" cy="1645920"/>
          </a:xfrm>
        </p:spPr>
        <p:txBody>
          <a:bodyPr>
            <a:normAutofit/>
          </a:bodyPr>
          <a:lstStyle/>
          <a:p>
            <a:r>
              <a:rPr lang="da-DK" sz="4800" b="1" dirty="0">
                <a:latin typeface="Arial" panose="020B0604020202020204" pitchFamily="34" charset="0"/>
                <a:cs typeface="Arial" panose="020B0604020202020204" pitchFamily="34" charset="0"/>
              </a:rPr>
              <a:t>Boligforeningen Kronjylland </a:t>
            </a:r>
          </a:p>
        </p:txBody>
      </p:sp>
      <p:sp>
        <p:nvSpPr>
          <p:cNvPr id="3" name="Undertitel 2"/>
          <p:cNvSpPr>
            <a:spLocks noGrp="1"/>
          </p:cNvSpPr>
          <p:nvPr>
            <p:ph type="subTitle" idx="1"/>
          </p:nvPr>
        </p:nvSpPr>
        <p:spPr/>
        <p:txBody>
          <a:bodyPr>
            <a:normAutofit fontScale="25000" lnSpcReduction="20000"/>
          </a:bodyPr>
          <a:lstStyle/>
          <a:p>
            <a:r>
              <a:rPr lang="da-DK" sz="12800" b="1" dirty="0">
                <a:latin typeface="Arial" pitchFamily="34" charset="0"/>
                <a:cs typeface="Arial" pitchFamily="34" charset="0"/>
              </a:rPr>
              <a:t>Årsregnskab 2023/2024</a:t>
            </a:r>
          </a:p>
          <a:p>
            <a:endParaRPr lang="en-US" sz="12800" b="1" dirty="0">
              <a:latin typeface="Arial" pitchFamily="34" charset="0"/>
              <a:cs typeface="Arial" pitchFamily="34" charset="0"/>
            </a:endParaRPr>
          </a:p>
          <a:p>
            <a:r>
              <a:rPr lang="en-US" sz="12800" b="1" dirty="0">
                <a:latin typeface="Arial" pitchFamily="34" charset="0"/>
                <a:cs typeface="Arial" pitchFamily="34" charset="0"/>
              </a:rPr>
              <a:t>Budget 2025/2026</a:t>
            </a:r>
            <a:endParaRPr lang="da-DK" sz="12800" b="1" dirty="0">
              <a:latin typeface="Arial" pitchFamily="34" charset="0"/>
              <a:cs typeface="Arial" pitchFamily="34" charset="0"/>
            </a:endParaRPr>
          </a:p>
          <a:p>
            <a:endParaRPr lang="da-DK" dirty="0"/>
          </a:p>
        </p:txBody>
      </p:sp>
      <p:pic>
        <p:nvPicPr>
          <p:cNvPr id="4" name="Picture 2" descr="C:\Users\bmp\Pictures\LogoAlene.bmp"/>
          <p:cNvPicPr>
            <a:picLocks noChangeAspect="1" noChangeArrowheads="1"/>
          </p:cNvPicPr>
          <p:nvPr/>
        </p:nvPicPr>
        <p:blipFill>
          <a:blip r:embed="rId2" cstate="print">
            <a:lum/>
          </a:blip>
          <a:srcRect/>
          <a:stretch>
            <a:fillRect/>
          </a:stretch>
        </p:blipFill>
        <p:spPr bwMode="auto">
          <a:xfrm>
            <a:off x="5644563" y="2077017"/>
            <a:ext cx="1250759" cy="1178434"/>
          </a:xfrm>
          <a:prstGeom prst="rect">
            <a:avLst/>
          </a:prstGeom>
          <a:noFill/>
        </p:spPr>
      </p:pic>
    </p:spTree>
    <p:extLst>
      <p:ext uri="{BB962C8B-B14F-4D97-AF65-F5344CB8AC3E}">
        <p14:creationId xmlns:p14="http://schemas.microsoft.com/office/powerpoint/2010/main" val="3903934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Regnskab 2023/2024</a:t>
            </a:r>
          </a:p>
        </p:txBody>
      </p:sp>
      <p:sp>
        <p:nvSpPr>
          <p:cNvPr id="3" name="Pladsholder til indhold 2"/>
          <p:cNvSpPr>
            <a:spLocks noGrp="1"/>
          </p:cNvSpPr>
          <p:nvPr>
            <p:ph idx="1"/>
          </p:nvPr>
        </p:nvSpPr>
        <p:spPr/>
        <p:txBody>
          <a:bodyPr>
            <a:normAutofit fontScale="55000" lnSpcReduction="20000"/>
          </a:bodyPr>
          <a:lstStyle/>
          <a:p>
            <a:pPr marL="137160" indent="0">
              <a:buNone/>
            </a:pPr>
            <a:r>
              <a:rPr lang="en-US" sz="4500" b="1" dirty="0" err="1">
                <a:solidFill>
                  <a:srgbClr val="000000"/>
                </a:solidFill>
                <a:latin typeface="Arial" panose="020B0604020202020204" pitchFamily="34" charset="0"/>
                <a:cs typeface="Arial" panose="020B0604020202020204" pitchFamily="34" charset="0"/>
              </a:rPr>
              <a:t>Konklusion</a:t>
            </a:r>
            <a:endParaRPr lang="en-US" sz="4500" b="1" dirty="0">
              <a:solidFill>
                <a:srgbClr val="000000"/>
              </a:solidFill>
              <a:latin typeface="Arial" panose="020B0604020202020204" pitchFamily="34" charset="0"/>
              <a:cs typeface="Arial" panose="020B0604020202020204" pitchFamily="34" charset="0"/>
            </a:endParaRPr>
          </a:p>
          <a:p>
            <a:pPr marL="137160" indent="0">
              <a:buNone/>
            </a:pPr>
            <a:endParaRPr lang="da-DK" dirty="0">
              <a:solidFill>
                <a:srgbClr val="000000"/>
              </a:solidFill>
              <a:latin typeface="Arial" panose="020B0604020202020204" pitchFamily="34" charset="0"/>
              <a:cs typeface="Arial" panose="020B0604020202020204" pitchFamily="34" charset="0"/>
            </a:endParaRPr>
          </a:p>
          <a:p>
            <a:pPr>
              <a:buClrTx/>
              <a:buFont typeface="Wingdings" panose="05000000000000000000" pitchFamily="2" charset="2"/>
              <a:buChar char="ü"/>
            </a:pPr>
            <a:r>
              <a:rPr lang="da-DK" dirty="0">
                <a:latin typeface="Arial" panose="020B0604020202020204" pitchFamily="34" charset="0"/>
                <a:cs typeface="Arial" panose="020B0604020202020204" pitchFamily="34" charset="0"/>
              </a:rPr>
              <a:t>Årets resultat er et overskud på 3.647.186 kr. Overskuddet skyldes kursgevinst på obligationsbeholdningen, udlodning af ejerkapital fra RandersBolig samt positiv forrentning af arbejdskapitalen. Årets resultat anses af ledelsen som tilfredsstillende.</a:t>
            </a:r>
            <a:br>
              <a:rPr lang="da-DK" dirty="0">
                <a:latin typeface="Arial" panose="020B0604020202020204" pitchFamily="34" charset="0"/>
                <a:cs typeface="Arial" panose="020B0604020202020204" pitchFamily="34" charset="0"/>
              </a:rPr>
            </a:br>
            <a:endParaRPr lang="da-DK" dirty="0">
              <a:latin typeface="Arial" panose="020B0604020202020204" pitchFamily="34" charset="0"/>
              <a:cs typeface="Arial" panose="020B0604020202020204" pitchFamily="34" charset="0"/>
            </a:endParaRPr>
          </a:p>
          <a:p>
            <a:pPr>
              <a:buClrTx/>
              <a:buFont typeface="Wingdings" panose="05000000000000000000" pitchFamily="2" charset="2"/>
              <a:buChar char="ü"/>
            </a:pPr>
            <a:r>
              <a:rPr lang="da-DK" dirty="0">
                <a:latin typeface="Arial" panose="020B0604020202020204" pitchFamily="34" charset="0"/>
                <a:cs typeface="Arial" panose="020B0604020202020204" pitchFamily="34" charset="0"/>
              </a:rPr>
              <a:t>Både den disponible dispositionsfond og arbejdskapitalen er steget i regnskabsåret. Saldo pr. lejemålsenhed er større end fastsat maksimum, hvorfor der ikke skal betales bidrag til hverken dispositionsfonden eller arbejdskapitalen.</a:t>
            </a:r>
            <a:br>
              <a:rPr lang="da-DK" dirty="0">
                <a:latin typeface="Arial" panose="020B0604020202020204" pitchFamily="34" charset="0"/>
                <a:cs typeface="Arial" panose="020B0604020202020204" pitchFamily="34" charset="0"/>
              </a:rPr>
            </a:br>
            <a:endParaRPr lang="da-DK" b="1" u="sng" dirty="0">
              <a:latin typeface="Arial" panose="020B0604020202020204" pitchFamily="34" charset="0"/>
              <a:cs typeface="Arial" panose="020B0604020202020204" pitchFamily="34" charset="0"/>
            </a:endParaRPr>
          </a:p>
          <a:p>
            <a:pPr>
              <a:buClrTx/>
              <a:buFont typeface="Wingdings" panose="05000000000000000000" pitchFamily="2" charset="2"/>
              <a:buChar char="ü"/>
            </a:pPr>
            <a:r>
              <a:rPr lang="da-DK" dirty="0">
                <a:latin typeface="Arial" panose="020B0604020202020204" pitchFamily="34" charset="0"/>
                <a:cs typeface="Arial" panose="020B0604020202020204" pitchFamily="34" charset="0"/>
              </a:rPr>
              <a:t>Der er likviditetsmæssig dækning for afdelingernes og boligorganisationens midler. Likviditeten er steget med ca. 5,4 mio. kr.</a:t>
            </a:r>
            <a:br>
              <a:rPr lang="da-DK" dirty="0">
                <a:latin typeface="Arial" panose="020B0604020202020204" pitchFamily="34" charset="0"/>
                <a:cs typeface="Arial" panose="020B0604020202020204" pitchFamily="34" charset="0"/>
              </a:rPr>
            </a:br>
            <a:endParaRPr lang="da-DK" dirty="0">
              <a:latin typeface="Arial" panose="020B0604020202020204" pitchFamily="34" charset="0"/>
              <a:cs typeface="Arial" panose="020B0604020202020204" pitchFamily="34" charset="0"/>
            </a:endParaRPr>
          </a:p>
          <a:p>
            <a:pPr>
              <a:buClrTx/>
              <a:buFont typeface="Wingdings" panose="05000000000000000000" pitchFamily="2" charset="2"/>
              <a:buChar char="ü"/>
            </a:pPr>
            <a:r>
              <a:rPr lang="da-DK" dirty="0">
                <a:latin typeface="Arial" panose="020B0604020202020204" pitchFamily="34" charset="0"/>
                <a:cs typeface="Arial" panose="020B0604020202020204" pitchFamily="34" charset="0"/>
              </a:rPr>
              <a:t>Afdelingernes resultat var et overskud i 20 afd. og et underskud i 0 afd. Overskuddet skyldes en positiv rente af afdelingernes mellemregning, hvor der var budgetteret med en rente på 0,5%.</a:t>
            </a:r>
            <a:br>
              <a:rPr lang="da-DK" dirty="0">
                <a:latin typeface="Arial" panose="020B0604020202020204" pitchFamily="34" charset="0"/>
                <a:cs typeface="Arial" panose="020B0604020202020204" pitchFamily="34" charset="0"/>
              </a:rPr>
            </a:br>
            <a:endParaRPr lang="da-DK" dirty="0">
              <a:latin typeface="Arial" panose="020B0604020202020204" pitchFamily="34" charset="0"/>
              <a:cs typeface="Arial" panose="020B0604020202020204" pitchFamily="34" charset="0"/>
            </a:endParaRPr>
          </a:p>
          <a:p>
            <a:pPr>
              <a:buClrTx/>
              <a:buFont typeface="Wingdings" panose="05000000000000000000" pitchFamily="2" charset="2"/>
              <a:buChar char="ü"/>
            </a:pPr>
            <a:r>
              <a:rPr lang="da-DK" sz="2900" b="0" i="0" u="none" strike="noStrike" baseline="0" dirty="0">
                <a:solidFill>
                  <a:srgbClr val="000000"/>
                </a:solidFill>
                <a:latin typeface="Arial" panose="020B0604020202020204" pitchFamily="34" charset="0"/>
              </a:rPr>
              <a:t>De samlede henlæggelser (før regulering af kurstab) er steget med 2.732.979 kr. siden sidste regnskabsår. </a:t>
            </a:r>
            <a:br>
              <a:rPr lang="da-DK" sz="2900" dirty="0">
                <a:latin typeface="Arial" panose="020B0604020202020204" pitchFamily="34" charset="0"/>
                <a:cs typeface="Arial" panose="020B0604020202020204" pitchFamily="34" charset="0"/>
              </a:rPr>
            </a:br>
            <a:endParaRPr lang="da-DK" sz="2900" dirty="0">
              <a:latin typeface="Arial" panose="020B0604020202020204" pitchFamily="34" charset="0"/>
              <a:cs typeface="Arial" panose="020B0604020202020204" pitchFamily="34" charset="0"/>
            </a:endParaRPr>
          </a:p>
          <a:p>
            <a:pPr>
              <a:buClrTx/>
              <a:buFont typeface="Wingdings" panose="05000000000000000000" pitchFamily="2" charset="2"/>
              <a:buChar char="ü"/>
            </a:pPr>
            <a:r>
              <a:rPr lang="da-DK" dirty="0">
                <a:latin typeface="Arial" panose="020B0604020202020204" pitchFamily="34" charset="0"/>
                <a:cs typeface="Arial" panose="020B0604020202020204" pitchFamily="34" charset="0"/>
              </a:rPr>
              <a:t>Boligorganisationens økonomiske stilling anses som tilfredsstillende.</a:t>
            </a:r>
            <a:br>
              <a:rPr lang="da-DK" dirty="0">
                <a:solidFill>
                  <a:srgbClr val="FF0000"/>
                </a:solidFill>
              </a:rPr>
            </a:br>
            <a:br>
              <a:rPr lang="da-DK" dirty="0">
                <a:solidFill>
                  <a:srgbClr val="000000"/>
                </a:solidFill>
              </a:rPr>
            </a:br>
            <a:endParaRPr lang="da-DK" dirty="0">
              <a:solidFill>
                <a:srgbClr val="000000"/>
              </a:solidFill>
            </a:endParaRPr>
          </a:p>
          <a:p>
            <a:endParaRPr lang="da-DK" dirty="0"/>
          </a:p>
        </p:txBody>
      </p:sp>
      <p:pic>
        <p:nvPicPr>
          <p:cNvPr id="4" name="Billede 3"/>
          <p:cNvPicPr>
            <a:picLocks noChangeAspect="1"/>
          </p:cNvPicPr>
          <p:nvPr/>
        </p:nvPicPr>
        <p:blipFill>
          <a:blip r:embed="rId2"/>
          <a:stretch>
            <a:fillRect/>
          </a:stretch>
        </p:blipFill>
        <p:spPr>
          <a:xfrm>
            <a:off x="323057" y="5757641"/>
            <a:ext cx="719390" cy="719390"/>
          </a:xfrm>
          <a:prstGeom prst="rect">
            <a:avLst/>
          </a:prstGeom>
        </p:spPr>
      </p:pic>
    </p:spTree>
    <p:extLst>
      <p:ext uri="{BB962C8B-B14F-4D97-AF65-F5344CB8AC3E}">
        <p14:creationId xmlns:p14="http://schemas.microsoft.com/office/powerpoint/2010/main" val="1283376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tx2">
                    <a:lumMod val="10000"/>
                  </a:schemeClr>
                </a:solidFill>
                <a:latin typeface="Arial" panose="020B0604020202020204" pitchFamily="34" charset="0"/>
                <a:cs typeface="Arial" panose="020B0604020202020204" pitchFamily="34" charset="0"/>
              </a:rPr>
              <a:t>Hovedpunkter fra revisionen </a:t>
            </a:r>
            <a:endParaRPr lang="da-DK" dirty="0"/>
          </a:p>
        </p:txBody>
      </p:sp>
      <p:sp>
        <p:nvSpPr>
          <p:cNvPr id="3" name="Pladsholder til indhold 2"/>
          <p:cNvSpPr>
            <a:spLocks noGrp="1"/>
          </p:cNvSpPr>
          <p:nvPr>
            <p:ph idx="1"/>
          </p:nvPr>
        </p:nvSpPr>
        <p:spPr/>
        <p:txBody>
          <a:bodyPr/>
          <a:lstStyle/>
          <a:p>
            <a:pPr>
              <a:buClrTx/>
              <a:buFont typeface="Wingdings" panose="05000000000000000000" pitchFamily="2" charset="2"/>
              <a:buChar char="ü"/>
            </a:pPr>
            <a:r>
              <a:rPr lang="da-DK" dirty="0">
                <a:latin typeface="Arial" panose="020B0604020202020204" pitchFamily="34" charset="0"/>
                <a:cs typeface="Arial" panose="020B0604020202020204" pitchFamily="34" charset="0"/>
              </a:rPr>
              <a:t>Årsregnskabet er forsynet med en erklæring uden forbehold</a:t>
            </a:r>
            <a:br>
              <a:rPr lang="da-DK" dirty="0">
                <a:latin typeface="Arial" panose="020B0604020202020204" pitchFamily="34" charset="0"/>
                <a:cs typeface="Arial" panose="020B0604020202020204" pitchFamily="34" charset="0"/>
              </a:rPr>
            </a:br>
            <a:endParaRPr lang="da-DK" dirty="0">
              <a:latin typeface="Arial" panose="020B0604020202020204" pitchFamily="34" charset="0"/>
              <a:cs typeface="Arial" panose="020B0604020202020204" pitchFamily="34" charset="0"/>
            </a:endParaRPr>
          </a:p>
          <a:p>
            <a:pPr>
              <a:buClrTx/>
              <a:buFont typeface="Wingdings" panose="05000000000000000000" pitchFamily="2" charset="2"/>
              <a:buChar char="ü"/>
            </a:pPr>
            <a:r>
              <a:rPr lang="da-DK" dirty="0">
                <a:latin typeface="Arial" panose="020B0604020202020204" pitchFamily="34" charset="0"/>
                <a:cs typeface="Arial" panose="020B0604020202020204" pitchFamily="34" charset="0"/>
              </a:rPr>
              <a:t>Der er uomtvistelig god sikkerhed for afdelingernes midler</a:t>
            </a:r>
            <a:br>
              <a:rPr lang="da-DK" dirty="0">
                <a:latin typeface="Arial" panose="020B0604020202020204" pitchFamily="34" charset="0"/>
                <a:cs typeface="Arial" panose="020B0604020202020204" pitchFamily="34" charset="0"/>
              </a:rPr>
            </a:br>
            <a:endParaRPr lang="da-DK" dirty="0">
              <a:latin typeface="Arial" panose="020B0604020202020204" pitchFamily="34" charset="0"/>
              <a:cs typeface="Arial" panose="020B0604020202020204" pitchFamily="34" charset="0"/>
            </a:endParaRPr>
          </a:p>
          <a:p>
            <a:pPr>
              <a:buClrTx/>
              <a:buFont typeface="Wingdings" panose="05000000000000000000" pitchFamily="2" charset="2"/>
              <a:buChar char="ü"/>
            </a:pPr>
            <a:r>
              <a:rPr lang="da-DK" dirty="0">
                <a:latin typeface="Arial" panose="020B0604020202020204" pitchFamily="34" charset="0"/>
                <a:cs typeface="Arial" panose="020B0604020202020204" pitchFamily="34" charset="0"/>
              </a:rPr>
              <a:t>Revisionen har gennemgået </a:t>
            </a:r>
            <a:r>
              <a:rPr lang="da-DK" dirty="0" err="1">
                <a:latin typeface="Arial" panose="020B0604020202020204" pitchFamily="34" charset="0"/>
                <a:cs typeface="Arial" panose="020B0604020202020204" pitchFamily="34" charset="0"/>
              </a:rPr>
              <a:t>RandersBoligs</a:t>
            </a:r>
            <a:r>
              <a:rPr lang="da-DK" dirty="0">
                <a:latin typeface="Arial" panose="020B0604020202020204" pitchFamily="34" charset="0"/>
                <a:cs typeface="Arial" panose="020B0604020202020204" pitchFamily="34" charset="0"/>
              </a:rPr>
              <a:t> forvaltningsrevision</a:t>
            </a:r>
          </a:p>
          <a:p>
            <a:endParaRPr lang="da-DK" dirty="0"/>
          </a:p>
        </p:txBody>
      </p:sp>
      <p:pic>
        <p:nvPicPr>
          <p:cNvPr id="4" name="Billede 3"/>
          <p:cNvPicPr>
            <a:picLocks noChangeAspect="1"/>
          </p:cNvPicPr>
          <p:nvPr/>
        </p:nvPicPr>
        <p:blipFill>
          <a:blip r:embed="rId2"/>
          <a:stretch>
            <a:fillRect/>
          </a:stretch>
        </p:blipFill>
        <p:spPr>
          <a:xfrm>
            <a:off x="432785" y="5867369"/>
            <a:ext cx="719390" cy="719390"/>
          </a:xfrm>
          <a:prstGeom prst="rect">
            <a:avLst/>
          </a:prstGeom>
        </p:spPr>
      </p:pic>
    </p:spTree>
    <p:extLst>
      <p:ext uri="{BB962C8B-B14F-4D97-AF65-F5344CB8AC3E}">
        <p14:creationId xmlns:p14="http://schemas.microsoft.com/office/powerpoint/2010/main" val="2428150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tx2">
                    <a:lumMod val="10000"/>
                  </a:schemeClr>
                </a:solidFill>
                <a:latin typeface="Arial" panose="020B0604020202020204" pitchFamily="34" charset="0"/>
                <a:cs typeface="Arial" panose="020B0604020202020204" pitchFamily="34" charset="0"/>
              </a:rPr>
              <a:t>Budgetforslag 2025/26</a:t>
            </a:r>
            <a:br>
              <a:rPr lang="da-DK" dirty="0">
                <a:solidFill>
                  <a:schemeClr val="tx2">
                    <a:lumMod val="10000"/>
                  </a:schemeClr>
                </a:solidFill>
                <a:latin typeface="Arial" panose="020B0604020202020204" pitchFamily="34" charset="0"/>
                <a:cs typeface="Arial" panose="020B0604020202020204" pitchFamily="34" charset="0"/>
              </a:rPr>
            </a:br>
            <a:r>
              <a:rPr lang="da-DK" dirty="0">
                <a:solidFill>
                  <a:schemeClr val="tx2">
                    <a:lumMod val="10000"/>
                  </a:schemeClr>
                </a:solidFill>
                <a:latin typeface="Arial" panose="020B0604020202020204" pitchFamily="34" charset="0"/>
                <a:cs typeface="Arial" panose="020B0604020202020204" pitchFamily="34" charset="0"/>
              </a:rPr>
              <a:t>Boligforeningen Kronjylland</a:t>
            </a:r>
            <a:endParaRPr lang="da-DK" dirty="0"/>
          </a:p>
        </p:txBody>
      </p:sp>
      <p:sp>
        <p:nvSpPr>
          <p:cNvPr id="3" name="Pladsholder til indhold 2"/>
          <p:cNvSpPr>
            <a:spLocks noGrp="1"/>
          </p:cNvSpPr>
          <p:nvPr>
            <p:ph idx="1"/>
          </p:nvPr>
        </p:nvSpPr>
        <p:spPr>
          <a:xfrm>
            <a:off x="1673352" y="1825625"/>
            <a:ext cx="9134856" cy="4300855"/>
          </a:xfrm>
        </p:spPr>
        <p:txBody>
          <a:bodyPr/>
          <a:lstStyle/>
          <a:p>
            <a:pPr marL="0" indent="0">
              <a:buNone/>
            </a:pPr>
            <a:r>
              <a:rPr lang="da-DK" dirty="0"/>
              <a:t>                         Administrationsbidraget</a:t>
            </a:r>
          </a:p>
          <a:p>
            <a:pPr marL="0" indent="0">
              <a:buNone/>
            </a:pPr>
            <a:endParaRPr lang="da-DK" dirty="0"/>
          </a:p>
          <a:p>
            <a:pPr marL="0" indent="0">
              <a:buNone/>
            </a:pPr>
            <a:endParaRPr lang="da-DK" dirty="0"/>
          </a:p>
        </p:txBody>
      </p:sp>
      <p:pic>
        <p:nvPicPr>
          <p:cNvPr id="4" name="Picture 2" descr="C:\Users\bmp\Pictures\LogoAlene.bmp"/>
          <p:cNvPicPr>
            <a:picLocks noChangeAspect="1" noChangeArrowheads="1"/>
          </p:cNvPicPr>
          <p:nvPr/>
        </p:nvPicPr>
        <p:blipFill>
          <a:blip r:embed="rId2" cstate="print">
            <a:lum/>
          </a:blip>
          <a:srcRect/>
          <a:stretch>
            <a:fillRect/>
          </a:stretch>
        </p:blipFill>
        <p:spPr bwMode="auto">
          <a:xfrm>
            <a:off x="953272" y="5861890"/>
            <a:ext cx="720080" cy="720080"/>
          </a:xfrm>
          <a:prstGeom prst="rect">
            <a:avLst/>
          </a:prstGeom>
          <a:noFill/>
        </p:spPr>
      </p:pic>
      <p:graphicFrame>
        <p:nvGraphicFramePr>
          <p:cNvPr id="6" name="Pladsholder til indhold 7"/>
          <p:cNvGraphicFramePr>
            <a:graphicFrameLocks/>
          </p:cNvGraphicFramePr>
          <p:nvPr>
            <p:extLst>
              <p:ext uri="{D42A27DB-BD31-4B8C-83A1-F6EECF244321}">
                <p14:modId xmlns:p14="http://schemas.microsoft.com/office/powerpoint/2010/main" val="2896566829"/>
              </p:ext>
            </p:extLst>
          </p:nvPr>
        </p:nvGraphicFramePr>
        <p:xfrm>
          <a:off x="942391" y="2388637"/>
          <a:ext cx="9150681" cy="3338315"/>
        </p:xfrm>
        <a:graphic>
          <a:graphicData uri="http://schemas.openxmlformats.org/drawingml/2006/table">
            <a:tbl>
              <a:tblPr firstRow="1" bandRow="1">
                <a:tableStyleId>{5C22544A-7EE6-4342-B048-85BDC9FD1C3A}</a:tableStyleId>
              </a:tblPr>
              <a:tblGrid>
                <a:gridCol w="6195527">
                  <a:extLst>
                    <a:ext uri="{9D8B030D-6E8A-4147-A177-3AD203B41FA5}">
                      <a16:colId xmlns:a16="http://schemas.microsoft.com/office/drawing/2014/main" val="20000"/>
                    </a:ext>
                  </a:extLst>
                </a:gridCol>
                <a:gridCol w="1604865">
                  <a:extLst>
                    <a:ext uri="{9D8B030D-6E8A-4147-A177-3AD203B41FA5}">
                      <a16:colId xmlns:a16="http://schemas.microsoft.com/office/drawing/2014/main" val="20001"/>
                    </a:ext>
                  </a:extLst>
                </a:gridCol>
                <a:gridCol w="1350289">
                  <a:extLst>
                    <a:ext uri="{9D8B030D-6E8A-4147-A177-3AD203B41FA5}">
                      <a16:colId xmlns:a16="http://schemas.microsoft.com/office/drawing/2014/main" val="20002"/>
                    </a:ext>
                  </a:extLst>
                </a:gridCol>
              </a:tblGrid>
              <a:tr h="377829">
                <a:tc>
                  <a:txBody>
                    <a:bodyPr/>
                    <a:lstStyle/>
                    <a:p>
                      <a:pPr algn="l" fontAlgn="b"/>
                      <a:endParaRPr lang="da-DK" sz="1600" b="0" i="0" u="none" strike="noStrike" dirty="0">
                        <a:solidFill>
                          <a:srgbClr val="000000"/>
                        </a:solidFill>
                        <a:effectLst/>
                        <a:latin typeface="Arial" panose="020B0604020202020204" pitchFamily="34" charset="0"/>
                      </a:endParaRPr>
                    </a:p>
                  </a:txBody>
                  <a:tcPr marL="9525" marR="9525" marT="9525" marB="0" anchor="b">
                    <a:solidFill>
                      <a:schemeClr val="accent6">
                        <a:lumMod val="40000"/>
                        <a:lumOff val="60000"/>
                      </a:schemeClr>
                    </a:solidFill>
                  </a:tcPr>
                </a:tc>
                <a:tc>
                  <a:txBody>
                    <a:bodyPr/>
                    <a:lstStyle/>
                    <a:p>
                      <a:pPr algn="r" fontAlgn="b"/>
                      <a:r>
                        <a:rPr lang="da-DK" sz="2400" b="0" i="0" u="none" strike="noStrike" dirty="0">
                          <a:solidFill>
                            <a:srgbClr val="000000"/>
                          </a:solidFill>
                          <a:effectLst/>
                          <a:latin typeface="Arial" panose="020B0604020202020204" pitchFamily="34" charset="0"/>
                        </a:rPr>
                        <a:t>2025/26</a:t>
                      </a:r>
                    </a:p>
                  </a:txBody>
                  <a:tcPr marL="9525" marR="9525" marT="9525" marB="0" anchor="b">
                    <a:solidFill>
                      <a:schemeClr val="accent6">
                        <a:lumMod val="40000"/>
                        <a:lumOff val="60000"/>
                      </a:schemeClr>
                    </a:solidFill>
                  </a:tcPr>
                </a:tc>
                <a:tc>
                  <a:txBody>
                    <a:bodyPr/>
                    <a:lstStyle/>
                    <a:p>
                      <a:pPr algn="r" fontAlgn="b"/>
                      <a:r>
                        <a:rPr lang="da-DK" sz="2400" b="0" i="0" u="none" strike="noStrike" dirty="0">
                          <a:solidFill>
                            <a:srgbClr val="000000"/>
                          </a:solidFill>
                          <a:effectLst/>
                          <a:latin typeface="Arial" panose="020B0604020202020204" pitchFamily="34" charset="0"/>
                        </a:rPr>
                        <a:t>2024/25</a:t>
                      </a:r>
                    </a:p>
                  </a:txBody>
                  <a:tcPr marL="9525" marR="9525" marT="9525" marB="0" anchor="b">
                    <a:solidFill>
                      <a:schemeClr val="accent6">
                        <a:lumMod val="40000"/>
                        <a:lumOff val="60000"/>
                      </a:schemeClr>
                    </a:solidFill>
                  </a:tcPr>
                </a:tc>
                <a:extLst>
                  <a:ext uri="{0D108BD9-81ED-4DB2-BD59-A6C34878D82A}">
                    <a16:rowId xmlns:a16="http://schemas.microsoft.com/office/drawing/2014/main" val="10000"/>
                  </a:ext>
                </a:extLst>
              </a:tr>
              <a:tr h="405329">
                <a:tc>
                  <a:txBody>
                    <a:bodyPr/>
                    <a:lstStyle/>
                    <a:p>
                      <a:pPr algn="l" rtl="0" fontAlgn="b"/>
                      <a:r>
                        <a:rPr lang="da-DK" sz="2400" b="0" i="0" u="none" strike="noStrike" dirty="0" err="1">
                          <a:solidFill>
                            <a:srgbClr val="000000"/>
                          </a:solidFill>
                          <a:effectLst/>
                          <a:latin typeface="Arial" panose="020B0604020202020204" pitchFamily="34" charset="0"/>
                        </a:rPr>
                        <a:t>RandersBolig</a:t>
                      </a:r>
                      <a:r>
                        <a:rPr lang="da-DK" sz="2400" b="0" i="0" u="none" strike="noStrike" dirty="0">
                          <a:solidFill>
                            <a:srgbClr val="000000"/>
                          </a:solidFill>
                          <a:effectLst/>
                          <a:latin typeface="Arial" panose="020B0604020202020204" pitchFamily="34" charset="0"/>
                        </a:rPr>
                        <a:t> (inkl. moms)</a:t>
                      </a:r>
                    </a:p>
                  </a:txBody>
                  <a:tcPr marL="9525" marR="9525" marT="9525" marB="0" anchor="b">
                    <a:solidFill>
                      <a:schemeClr val="accent6">
                        <a:lumMod val="40000"/>
                        <a:lumOff val="60000"/>
                      </a:schemeClr>
                    </a:solidFill>
                  </a:tcPr>
                </a:tc>
                <a:tc>
                  <a:txBody>
                    <a:bodyPr/>
                    <a:lstStyle/>
                    <a:p>
                      <a:pPr algn="r" rtl="0" fontAlgn="b"/>
                      <a:r>
                        <a:rPr lang="da-DK" sz="2400" b="0" i="0" u="none" strike="noStrike" dirty="0">
                          <a:solidFill>
                            <a:schemeClr val="tx1"/>
                          </a:solidFill>
                          <a:effectLst/>
                          <a:latin typeface="Arial" panose="020B0604020202020204" pitchFamily="34" charset="0"/>
                        </a:rPr>
                        <a:t>3.250</a:t>
                      </a:r>
                    </a:p>
                  </a:txBody>
                  <a:tcPr marL="9525" marR="9525" marT="9525" marB="0" anchor="b">
                    <a:solidFill>
                      <a:schemeClr val="accent6">
                        <a:lumMod val="40000"/>
                        <a:lumOff val="60000"/>
                      </a:schemeClr>
                    </a:solidFill>
                  </a:tcPr>
                </a:tc>
                <a:tc>
                  <a:txBody>
                    <a:bodyPr/>
                    <a:lstStyle/>
                    <a:p>
                      <a:pPr algn="r" rtl="0" fontAlgn="b"/>
                      <a:r>
                        <a:rPr lang="da-DK" sz="2400" b="0" i="0" u="none" strike="noStrike" dirty="0">
                          <a:solidFill>
                            <a:schemeClr val="tx1"/>
                          </a:solidFill>
                          <a:effectLst/>
                          <a:latin typeface="Arial" panose="020B0604020202020204" pitchFamily="34" charset="0"/>
                        </a:rPr>
                        <a:t>3.250</a:t>
                      </a:r>
                    </a:p>
                  </a:txBody>
                  <a:tcPr marL="9525" marR="9525" marT="9525" marB="0" anchor="b">
                    <a:solidFill>
                      <a:schemeClr val="accent6">
                        <a:lumMod val="40000"/>
                        <a:lumOff val="60000"/>
                      </a:schemeClr>
                    </a:solidFill>
                  </a:tcPr>
                </a:tc>
                <a:extLst>
                  <a:ext uri="{0D108BD9-81ED-4DB2-BD59-A6C34878D82A}">
                    <a16:rowId xmlns:a16="http://schemas.microsoft.com/office/drawing/2014/main" val="10001"/>
                  </a:ext>
                </a:extLst>
              </a:tr>
              <a:tr h="405329">
                <a:tc>
                  <a:txBody>
                    <a:bodyPr/>
                    <a:lstStyle/>
                    <a:p>
                      <a:pPr algn="l" rtl="0" fontAlgn="b"/>
                      <a:r>
                        <a:rPr lang="en-US" sz="2400" b="0" i="0" u="none" strike="noStrike" dirty="0" err="1">
                          <a:solidFill>
                            <a:srgbClr val="000000"/>
                          </a:solidFill>
                          <a:effectLst/>
                          <a:latin typeface="Arial" panose="020B0604020202020204" pitchFamily="34" charset="0"/>
                        </a:rPr>
                        <a:t>Boligforeningen</a:t>
                      </a:r>
                      <a:r>
                        <a:rPr lang="en-US" sz="2400" b="0" i="0" u="none" strike="noStrike" baseline="0" dirty="0">
                          <a:solidFill>
                            <a:srgbClr val="000000"/>
                          </a:solidFill>
                          <a:effectLst/>
                          <a:latin typeface="Arial" panose="020B0604020202020204" pitchFamily="34" charset="0"/>
                        </a:rPr>
                        <a:t> </a:t>
                      </a:r>
                      <a:r>
                        <a:rPr lang="en-US" sz="2400" b="0" i="0" u="none" strike="noStrike" baseline="0" dirty="0" err="1">
                          <a:solidFill>
                            <a:srgbClr val="000000"/>
                          </a:solidFill>
                          <a:effectLst/>
                          <a:latin typeface="Arial" panose="020B0604020202020204" pitchFamily="34" charset="0"/>
                        </a:rPr>
                        <a:t>Kronjylland</a:t>
                      </a:r>
                      <a:endParaRPr lang="da-DK" sz="2400" b="0" i="0" u="none" strike="noStrike" dirty="0">
                        <a:solidFill>
                          <a:srgbClr val="000000"/>
                        </a:solidFill>
                        <a:effectLst/>
                        <a:latin typeface="Arial" panose="020B0604020202020204" pitchFamily="34" charset="0"/>
                      </a:endParaRPr>
                    </a:p>
                  </a:txBody>
                  <a:tcPr marL="9525" marR="9525" marT="9525" marB="0" anchor="b">
                    <a:solidFill>
                      <a:schemeClr val="accent6">
                        <a:lumMod val="40000"/>
                        <a:lumOff val="60000"/>
                      </a:schemeClr>
                    </a:solidFill>
                  </a:tcPr>
                </a:tc>
                <a:tc>
                  <a:txBody>
                    <a:bodyPr/>
                    <a:lstStyle/>
                    <a:p>
                      <a:pPr algn="r" rtl="0" fontAlgn="b"/>
                      <a:r>
                        <a:rPr lang="en-US" sz="2400" b="0" i="0" u="none" strike="noStrike" dirty="0">
                          <a:solidFill>
                            <a:schemeClr val="tx1"/>
                          </a:solidFill>
                          <a:effectLst/>
                          <a:latin typeface="Arial" panose="020B0604020202020204" pitchFamily="34" charset="0"/>
                        </a:rPr>
                        <a:t>1.097</a:t>
                      </a:r>
                      <a:endParaRPr lang="da-DK" sz="2400" b="0" i="0" u="none" strike="noStrike" dirty="0">
                        <a:solidFill>
                          <a:schemeClr val="tx1"/>
                        </a:solidFill>
                        <a:effectLst/>
                        <a:latin typeface="Arial" panose="020B0604020202020204" pitchFamily="34" charset="0"/>
                      </a:endParaRPr>
                    </a:p>
                  </a:txBody>
                  <a:tcPr marL="9525" marR="9525" marT="9525" marB="0" anchor="b">
                    <a:solidFill>
                      <a:schemeClr val="accent6">
                        <a:lumMod val="40000"/>
                        <a:lumOff val="60000"/>
                      </a:schemeClr>
                    </a:solidFill>
                  </a:tcPr>
                </a:tc>
                <a:tc>
                  <a:txBody>
                    <a:bodyPr/>
                    <a:lstStyle/>
                    <a:p>
                      <a:pPr algn="r" rtl="0" fontAlgn="b"/>
                      <a:r>
                        <a:rPr lang="da-DK" sz="2400" b="0" i="0" u="none" strike="noStrike" dirty="0">
                          <a:solidFill>
                            <a:schemeClr val="tx1"/>
                          </a:solidFill>
                          <a:effectLst/>
                          <a:latin typeface="Arial" panose="020B0604020202020204" pitchFamily="34" charset="0"/>
                        </a:rPr>
                        <a:t>1.017</a:t>
                      </a:r>
                    </a:p>
                  </a:txBody>
                  <a:tcPr marL="9525" marR="9525" marT="9525" marB="0" anchor="b">
                    <a:solidFill>
                      <a:schemeClr val="accent6">
                        <a:lumMod val="40000"/>
                        <a:lumOff val="60000"/>
                      </a:schemeClr>
                    </a:solidFill>
                  </a:tcPr>
                </a:tc>
                <a:extLst>
                  <a:ext uri="{0D108BD9-81ED-4DB2-BD59-A6C34878D82A}">
                    <a16:rowId xmlns:a16="http://schemas.microsoft.com/office/drawing/2014/main" val="10002"/>
                  </a:ext>
                </a:extLst>
              </a:tr>
              <a:tr h="405329">
                <a:tc>
                  <a:txBody>
                    <a:bodyPr/>
                    <a:lstStyle/>
                    <a:p>
                      <a:pPr algn="l" rtl="0" fontAlgn="b"/>
                      <a:r>
                        <a:rPr lang="da-DK" sz="2400" b="0" i="0" u="none" strike="noStrike" dirty="0">
                          <a:solidFill>
                            <a:srgbClr val="000000"/>
                          </a:solidFill>
                          <a:effectLst/>
                          <a:latin typeface="Arial" panose="020B0604020202020204" pitchFamily="34" charset="0"/>
                        </a:rPr>
                        <a:t>I alt (stigning 1,9%)</a:t>
                      </a:r>
                    </a:p>
                  </a:txBody>
                  <a:tcPr marL="9525" marR="9525" marT="9525" marB="0" anchor="b">
                    <a:solidFill>
                      <a:schemeClr val="accent6">
                        <a:lumMod val="40000"/>
                        <a:lumOff val="60000"/>
                      </a:schemeClr>
                    </a:solidFill>
                  </a:tcPr>
                </a:tc>
                <a:tc>
                  <a:txBody>
                    <a:bodyPr/>
                    <a:lstStyle/>
                    <a:p>
                      <a:pPr algn="r" rtl="0" fontAlgn="b"/>
                      <a:r>
                        <a:rPr lang="da-DK" sz="2400" b="0" i="0" u="none" strike="noStrike" dirty="0">
                          <a:solidFill>
                            <a:schemeClr val="tx1"/>
                          </a:solidFill>
                          <a:effectLst/>
                          <a:latin typeface="Arial" panose="020B0604020202020204" pitchFamily="34" charset="0"/>
                        </a:rPr>
                        <a:t>4.347</a:t>
                      </a:r>
                    </a:p>
                  </a:txBody>
                  <a:tcPr marL="9525" marR="9525" marT="9525" marB="0" anchor="b">
                    <a:solidFill>
                      <a:schemeClr val="accent6">
                        <a:lumMod val="40000"/>
                        <a:lumOff val="60000"/>
                      </a:schemeClr>
                    </a:solidFill>
                  </a:tcPr>
                </a:tc>
                <a:tc>
                  <a:txBody>
                    <a:bodyPr/>
                    <a:lstStyle/>
                    <a:p>
                      <a:pPr algn="r" rtl="0" fontAlgn="b"/>
                      <a:r>
                        <a:rPr lang="da-DK" sz="2400" b="0" i="0" u="none" strike="noStrike" dirty="0">
                          <a:solidFill>
                            <a:schemeClr val="tx1"/>
                          </a:solidFill>
                          <a:effectLst/>
                          <a:latin typeface="Arial" panose="020B0604020202020204" pitchFamily="34" charset="0"/>
                        </a:rPr>
                        <a:t>4.267</a:t>
                      </a:r>
                    </a:p>
                  </a:txBody>
                  <a:tcPr marL="9525" marR="9525" marT="9525" marB="0" anchor="b">
                    <a:solidFill>
                      <a:schemeClr val="accent6">
                        <a:lumMod val="40000"/>
                        <a:lumOff val="60000"/>
                      </a:schemeClr>
                    </a:solidFill>
                  </a:tcPr>
                </a:tc>
                <a:extLst>
                  <a:ext uri="{0D108BD9-81ED-4DB2-BD59-A6C34878D82A}">
                    <a16:rowId xmlns:a16="http://schemas.microsoft.com/office/drawing/2014/main" val="10003"/>
                  </a:ext>
                </a:extLst>
              </a:tr>
              <a:tr h="400528">
                <a:tc>
                  <a:txBody>
                    <a:bodyPr/>
                    <a:lstStyle/>
                    <a:p>
                      <a:pPr algn="l" fontAlgn="b"/>
                      <a:r>
                        <a:rPr lang="da-DK" sz="1800" b="0" i="0" u="none" strike="noStrike" dirty="0">
                          <a:solidFill>
                            <a:srgbClr val="000000"/>
                          </a:solidFill>
                          <a:effectLst/>
                          <a:latin typeface="Arial" panose="020B0604020202020204" pitchFamily="34" charset="0"/>
                        </a:rPr>
                        <a:t> </a:t>
                      </a:r>
                    </a:p>
                  </a:txBody>
                  <a:tcPr marL="9525" marR="9525" marT="9525" marB="0" anchor="b">
                    <a:solidFill>
                      <a:schemeClr val="accent6">
                        <a:lumMod val="40000"/>
                        <a:lumOff val="60000"/>
                      </a:schemeClr>
                    </a:solidFill>
                  </a:tcPr>
                </a:tc>
                <a:tc>
                  <a:txBody>
                    <a:bodyPr/>
                    <a:lstStyle/>
                    <a:p>
                      <a:pPr algn="r" fontAlgn="b"/>
                      <a:endParaRPr lang="da-DK" sz="1800" b="0" i="0" u="none" strike="noStrike" dirty="0">
                        <a:solidFill>
                          <a:schemeClr val="tx1"/>
                        </a:solidFill>
                        <a:effectLst/>
                        <a:latin typeface="Arial" panose="020B0604020202020204" pitchFamily="34" charset="0"/>
                      </a:endParaRPr>
                    </a:p>
                  </a:txBody>
                  <a:tcPr marL="9525" marR="9525" marT="9525" marB="0" anchor="b">
                    <a:solidFill>
                      <a:schemeClr val="accent6">
                        <a:lumMod val="40000"/>
                        <a:lumOff val="60000"/>
                      </a:schemeClr>
                    </a:solidFill>
                  </a:tcPr>
                </a:tc>
                <a:tc>
                  <a:txBody>
                    <a:bodyPr/>
                    <a:lstStyle/>
                    <a:p>
                      <a:pPr algn="r" fontAlgn="b"/>
                      <a:endParaRPr lang="da-DK" sz="1800" b="0" i="0" u="none" strike="noStrike" dirty="0">
                        <a:solidFill>
                          <a:schemeClr val="tx1"/>
                        </a:solidFill>
                        <a:effectLst/>
                        <a:latin typeface="Arial" panose="020B0604020202020204" pitchFamily="34" charset="0"/>
                      </a:endParaRPr>
                    </a:p>
                  </a:txBody>
                  <a:tcPr marL="9525" marR="9525" marT="9525" marB="0" anchor="b">
                    <a:solidFill>
                      <a:schemeClr val="accent6">
                        <a:lumMod val="40000"/>
                        <a:lumOff val="60000"/>
                      </a:schemeClr>
                    </a:solidFill>
                  </a:tcPr>
                </a:tc>
                <a:extLst>
                  <a:ext uri="{0D108BD9-81ED-4DB2-BD59-A6C34878D82A}">
                    <a16:rowId xmlns:a16="http://schemas.microsoft.com/office/drawing/2014/main" val="10004"/>
                  </a:ext>
                </a:extLst>
              </a:tr>
              <a:tr h="405329">
                <a:tc>
                  <a:txBody>
                    <a:bodyPr/>
                    <a:lstStyle/>
                    <a:p>
                      <a:pPr algn="l" rtl="0" fontAlgn="b"/>
                      <a:r>
                        <a:rPr lang="da-DK" sz="2400" b="0" i="0" u="none" strike="noStrike">
                          <a:solidFill>
                            <a:srgbClr val="000000"/>
                          </a:solidFill>
                          <a:effectLst/>
                          <a:latin typeface="Arial" panose="020B0604020202020204" pitchFamily="34" charset="0"/>
                        </a:rPr>
                        <a:t>Bidrag til dispositionsfond</a:t>
                      </a:r>
                    </a:p>
                  </a:txBody>
                  <a:tcPr marL="9525" marR="9525" marT="9525" marB="0" anchor="b">
                    <a:solidFill>
                      <a:schemeClr val="accent6">
                        <a:lumMod val="40000"/>
                        <a:lumOff val="60000"/>
                      </a:schemeClr>
                    </a:solidFill>
                  </a:tcPr>
                </a:tc>
                <a:tc>
                  <a:txBody>
                    <a:bodyPr/>
                    <a:lstStyle/>
                    <a:p>
                      <a:pPr algn="r" rtl="0" fontAlgn="b"/>
                      <a:r>
                        <a:rPr lang="da-DK" sz="2400" b="0" i="0" u="none" strike="noStrike" dirty="0">
                          <a:solidFill>
                            <a:schemeClr val="tx1"/>
                          </a:solidFill>
                          <a:effectLst/>
                          <a:latin typeface="Arial" panose="020B0604020202020204" pitchFamily="34" charset="0"/>
                        </a:rPr>
                        <a:t>0</a:t>
                      </a:r>
                    </a:p>
                  </a:txBody>
                  <a:tcPr marL="9525" marR="9525" marT="9525" marB="0" anchor="b">
                    <a:solidFill>
                      <a:schemeClr val="accent6">
                        <a:lumMod val="40000"/>
                        <a:lumOff val="60000"/>
                      </a:schemeClr>
                    </a:solidFill>
                  </a:tcPr>
                </a:tc>
                <a:tc>
                  <a:txBody>
                    <a:bodyPr/>
                    <a:lstStyle/>
                    <a:p>
                      <a:pPr algn="r" rtl="0" fontAlgn="b"/>
                      <a:r>
                        <a:rPr lang="en-US" sz="2400" b="0" i="0" u="none" strike="noStrike" dirty="0">
                          <a:solidFill>
                            <a:schemeClr val="tx1"/>
                          </a:solidFill>
                          <a:effectLst/>
                          <a:latin typeface="Arial" panose="020B0604020202020204" pitchFamily="34" charset="0"/>
                        </a:rPr>
                        <a:t>0</a:t>
                      </a:r>
                      <a:endParaRPr lang="da-DK" sz="2400" b="0" i="0" u="none" strike="noStrike" dirty="0">
                        <a:solidFill>
                          <a:schemeClr val="tx1"/>
                        </a:solidFill>
                        <a:effectLst/>
                        <a:latin typeface="Arial" panose="020B0604020202020204" pitchFamily="34" charset="0"/>
                      </a:endParaRPr>
                    </a:p>
                  </a:txBody>
                  <a:tcPr marL="9525" marR="9525" marT="9525" marB="0" anchor="b">
                    <a:solidFill>
                      <a:schemeClr val="accent6">
                        <a:lumMod val="40000"/>
                        <a:lumOff val="60000"/>
                      </a:schemeClr>
                    </a:solidFill>
                  </a:tcPr>
                </a:tc>
                <a:extLst>
                  <a:ext uri="{0D108BD9-81ED-4DB2-BD59-A6C34878D82A}">
                    <a16:rowId xmlns:a16="http://schemas.microsoft.com/office/drawing/2014/main" val="10005"/>
                  </a:ext>
                </a:extLst>
              </a:tr>
              <a:tr h="405329">
                <a:tc>
                  <a:txBody>
                    <a:bodyPr/>
                    <a:lstStyle/>
                    <a:p>
                      <a:pPr algn="l" rtl="0" fontAlgn="b"/>
                      <a:r>
                        <a:rPr lang="da-DK" sz="2400" b="0" i="0" u="none" strike="noStrike" dirty="0">
                          <a:solidFill>
                            <a:srgbClr val="000000"/>
                          </a:solidFill>
                          <a:effectLst/>
                          <a:latin typeface="Arial" panose="020B0604020202020204" pitchFamily="34" charset="0"/>
                        </a:rPr>
                        <a:t>Bidrag til arbejdskapital</a:t>
                      </a:r>
                    </a:p>
                  </a:txBody>
                  <a:tcPr marL="9525" marR="9525" marT="9525" marB="0" anchor="b">
                    <a:solidFill>
                      <a:schemeClr val="accent6">
                        <a:lumMod val="40000"/>
                        <a:lumOff val="60000"/>
                      </a:schemeClr>
                    </a:solidFill>
                  </a:tcPr>
                </a:tc>
                <a:tc>
                  <a:txBody>
                    <a:bodyPr/>
                    <a:lstStyle/>
                    <a:p>
                      <a:pPr algn="r" rtl="0" fontAlgn="b"/>
                      <a:r>
                        <a:rPr lang="da-DK" sz="2400" b="0" i="0" u="none" strike="noStrike" dirty="0">
                          <a:solidFill>
                            <a:schemeClr val="tx1"/>
                          </a:solidFill>
                          <a:effectLst/>
                          <a:latin typeface="Arial" panose="020B0604020202020204" pitchFamily="34" charset="0"/>
                        </a:rPr>
                        <a:t>0</a:t>
                      </a:r>
                    </a:p>
                  </a:txBody>
                  <a:tcPr marL="9525" marR="9525" marT="9525" marB="0" anchor="b">
                    <a:solidFill>
                      <a:schemeClr val="accent6">
                        <a:lumMod val="40000"/>
                        <a:lumOff val="60000"/>
                      </a:schemeClr>
                    </a:solidFill>
                  </a:tcPr>
                </a:tc>
                <a:tc>
                  <a:txBody>
                    <a:bodyPr/>
                    <a:lstStyle/>
                    <a:p>
                      <a:pPr algn="r" rtl="0" fontAlgn="b"/>
                      <a:r>
                        <a:rPr lang="da-DK" sz="2400" b="0" i="0" u="none" strike="noStrike" dirty="0">
                          <a:solidFill>
                            <a:schemeClr val="tx1"/>
                          </a:solidFill>
                          <a:effectLst/>
                          <a:latin typeface="Arial" panose="020B0604020202020204" pitchFamily="34" charset="0"/>
                        </a:rPr>
                        <a:t>0</a:t>
                      </a:r>
                    </a:p>
                  </a:txBody>
                  <a:tcPr marL="9525" marR="9525" marT="9525" marB="0" anchor="b">
                    <a:solidFill>
                      <a:schemeClr val="accent6">
                        <a:lumMod val="40000"/>
                        <a:lumOff val="60000"/>
                      </a:schemeClr>
                    </a:solidFill>
                  </a:tcPr>
                </a:tc>
                <a:extLst>
                  <a:ext uri="{0D108BD9-81ED-4DB2-BD59-A6C34878D82A}">
                    <a16:rowId xmlns:a16="http://schemas.microsoft.com/office/drawing/2014/main" val="10006"/>
                  </a:ext>
                </a:extLst>
              </a:tr>
              <a:tr h="533313">
                <a:tc>
                  <a:txBody>
                    <a:bodyPr/>
                    <a:lstStyle/>
                    <a:p>
                      <a:pPr algn="l" rtl="0" fontAlgn="b"/>
                      <a:r>
                        <a:rPr lang="da-DK" sz="2400" b="0" i="0" u="none" strike="noStrike" dirty="0">
                          <a:solidFill>
                            <a:srgbClr val="000000"/>
                          </a:solidFill>
                          <a:effectLst/>
                          <a:latin typeface="Arial" panose="020B0604020202020204" pitchFamily="34" charset="0"/>
                        </a:rPr>
                        <a:t>I alt pr. lejemål</a:t>
                      </a:r>
                    </a:p>
                  </a:txBody>
                  <a:tcPr marL="9525" marR="9525" marT="9525" marB="0" anchor="b">
                    <a:solidFill>
                      <a:schemeClr val="accent6">
                        <a:lumMod val="40000"/>
                        <a:lumOff val="60000"/>
                      </a:schemeClr>
                    </a:solidFill>
                  </a:tcPr>
                </a:tc>
                <a:tc>
                  <a:txBody>
                    <a:bodyPr/>
                    <a:lstStyle/>
                    <a:p>
                      <a:pPr algn="r" rtl="0" fontAlgn="b"/>
                      <a:r>
                        <a:rPr lang="da-DK" sz="2400" b="0" i="0" u="none" strike="noStrike" dirty="0">
                          <a:solidFill>
                            <a:schemeClr val="tx1"/>
                          </a:solidFill>
                          <a:effectLst/>
                          <a:latin typeface="Arial" panose="020B0604020202020204" pitchFamily="34" charset="0"/>
                        </a:rPr>
                        <a:t>4.347</a:t>
                      </a:r>
                    </a:p>
                  </a:txBody>
                  <a:tcPr marL="9525" marR="9525" marT="9525" marB="0" anchor="b">
                    <a:solidFill>
                      <a:schemeClr val="accent6">
                        <a:lumMod val="40000"/>
                        <a:lumOff val="60000"/>
                      </a:schemeClr>
                    </a:solidFill>
                  </a:tcPr>
                </a:tc>
                <a:tc>
                  <a:txBody>
                    <a:bodyPr/>
                    <a:lstStyle/>
                    <a:p>
                      <a:pPr algn="r" rtl="0" fontAlgn="b"/>
                      <a:r>
                        <a:rPr lang="da-DK" sz="2400" b="0" i="0" u="none" strike="noStrike" dirty="0">
                          <a:solidFill>
                            <a:schemeClr val="tx1"/>
                          </a:solidFill>
                          <a:effectLst/>
                          <a:latin typeface="Arial" panose="020B0604020202020204" pitchFamily="34" charset="0"/>
                        </a:rPr>
                        <a:t>4.267</a:t>
                      </a:r>
                    </a:p>
                  </a:txBody>
                  <a:tcPr marL="9525" marR="9525" marT="9525" marB="0" anchor="b">
                    <a:solidFill>
                      <a:schemeClr val="accent6">
                        <a:lumMod val="40000"/>
                        <a:lumOff val="60000"/>
                      </a:schemeClr>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698539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tx2">
                    <a:lumMod val="10000"/>
                  </a:schemeClr>
                </a:solidFill>
                <a:latin typeface="Arial" panose="020B0604020202020204" pitchFamily="34" charset="0"/>
                <a:cs typeface="Arial" panose="020B0604020202020204" pitchFamily="34" charset="0"/>
              </a:rPr>
              <a:t>Budgetforslag 2025/26</a:t>
            </a:r>
            <a:endParaRPr lang="da-DK" dirty="0"/>
          </a:p>
        </p:txBody>
      </p:sp>
      <p:sp>
        <p:nvSpPr>
          <p:cNvPr id="3" name="Pladsholder til indhold 2"/>
          <p:cNvSpPr>
            <a:spLocks noGrp="1"/>
          </p:cNvSpPr>
          <p:nvPr>
            <p:ph idx="1"/>
          </p:nvPr>
        </p:nvSpPr>
        <p:spPr/>
        <p:txBody>
          <a:bodyPr/>
          <a:lstStyle/>
          <a:p>
            <a:r>
              <a:rPr lang="da-DK" dirty="0">
                <a:latin typeface="Arial" panose="020B0604020202020204" pitchFamily="34" charset="0"/>
                <a:cs typeface="Arial" panose="020B0604020202020204" pitchFamily="34" charset="0"/>
              </a:rPr>
              <a:t>Stigning i bruttoadministrationsudgifter på ca. 128.000 kr. i forhold til budget 2024/25. Dette skyldes især en stigning i personaleudgifter på 124.000 kr. </a:t>
            </a:r>
            <a:br>
              <a:rPr lang="da-DK" dirty="0">
                <a:latin typeface="Arial" panose="020B0604020202020204" pitchFamily="34" charset="0"/>
                <a:cs typeface="Arial" panose="020B0604020202020204" pitchFamily="34" charset="0"/>
              </a:rPr>
            </a:br>
            <a:endParaRPr lang="da-DK" dirty="0">
              <a:latin typeface="Arial" panose="020B0604020202020204" pitchFamily="34" charset="0"/>
              <a:cs typeface="Arial" panose="020B0604020202020204" pitchFamily="34" charset="0"/>
            </a:endParaRPr>
          </a:p>
          <a:p>
            <a:r>
              <a:rPr lang="da-DK" dirty="0">
                <a:latin typeface="Arial" panose="020B0604020202020204" pitchFamily="34" charset="0"/>
                <a:cs typeface="Arial" panose="020B0604020202020204" pitchFamily="34" charset="0"/>
              </a:rPr>
              <a:t>Renteindtægter er budgetteret til 7.900.000 kr. til fordeling.</a:t>
            </a:r>
            <a:br>
              <a:rPr lang="da-DK" dirty="0">
                <a:latin typeface="Arial" panose="020B0604020202020204" pitchFamily="34" charset="0"/>
                <a:cs typeface="Arial" panose="020B0604020202020204" pitchFamily="34" charset="0"/>
              </a:rPr>
            </a:br>
            <a:endParaRPr lang="da-DK" dirty="0">
              <a:latin typeface="Arial" panose="020B0604020202020204" pitchFamily="34" charset="0"/>
              <a:cs typeface="Arial" panose="020B0604020202020204" pitchFamily="34" charset="0"/>
            </a:endParaRPr>
          </a:p>
          <a:p>
            <a:r>
              <a:rPr lang="da-DK" dirty="0">
                <a:latin typeface="Arial" panose="020B0604020202020204" pitchFamily="34" charset="0"/>
                <a:cs typeface="Arial" panose="020B0604020202020204" pitchFamily="34" charset="0"/>
              </a:rPr>
              <a:t>Der ydes fortsat ikke bidrag fra afdelingerne til hverken arbejdskapitalen eller dispositionsfonden, da grænsen er nået. </a:t>
            </a:r>
          </a:p>
          <a:p>
            <a:pPr marL="0" indent="0">
              <a:buNone/>
            </a:pPr>
            <a:endParaRPr lang="da-DK" dirty="0"/>
          </a:p>
        </p:txBody>
      </p:sp>
    </p:spTree>
    <p:extLst>
      <p:ext uri="{BB962C8B-B14F-4D97-AF65-F5344CB8AC3E}">
        <p14:creationId xmlns:p14="http://schemas.microsoft.com/office/powerpoint/2010/main" val="3823554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tx2">
                    <a:lumMod val="10000"/>
                  </a:schemeClr>
                </a:solidFill>
                <a:latin typeface="Arial" panose="020B0604020202020204" pitchFamily="34" charset="0"/>
                <a:cs typeface="Arial" panose="020B0604020202020204" pitchFamily="34" charset="0"/>
              </a:rPr>
              <a:t> Budgetforslag 2025/26</a:t>
            </a:r>
            <a:endParaRPr lang="da-DK" dirty="0"/>
          </a:p>
        </p:txBody>
      </p:sp>
      <p:sp>
        <p:nvSpPr>
          <p:cNvPr id="3" name="Pladsholder til indhold 2"/>
          <p:cNvSpPr>
            <a:spLocks noGrp="1"/>
          </p:cNvSpPr>
          <p:nvPr>
            <p:ph idx="1"/>
          </p:nvPr>
        </p:nvSpPr>
        <p:spPr/>
        <p:txBody>
          <a:bodyPr/>
          <a:lstStyle/>
          <a:p>
            <a:pPr marL="137160" indent="0">
              <a:buNone/>
            </a:pPr>
            <a:r>
              <a:rPr lang="da-DK" dirty="0">
                <a:latin typeface="Arial" panose="020B0604020202020204" pitchFamily="34" charset="0"/>
                <a:cs typeface="Arial" panose="020B0604020202020204" pitchFamily="34" charset="0"/>
              </a:rPr>
              <a:t>Tilskud fra dispositionsfonden i budget 2025/26:</a:t>
            </a:r>
          </a:p>
          <a:p>
            <a:pPr marL="594360" indent="-457200">
              <a:buFontTx/>
              <a:buChar char="-"/>
            </a:pPr>
            <a:r>
              <a:rPr lang="da-DK" dirty="0">
                <a:latin typeface="Arial" panose="020B0604020202020204" pitchFamily="34" charset="0"/>
                <a:cs typeface="Arial" panose="020B0604020202020204" pitchFamily="34" charset="0"/>
              </a:rPr>
              <a:t>Budgetteret tab ved lejeledighed og fraflytning    1.500.000 kr.</a:t>
            </a:r>
          </a:p>
          <a:p>
            <a:pPr marL="594360" indent="-457200">
              <a:buFontTx/>
              <a:buChar char="-"/>
            </a:pPr>
            <a:r>
              <a:rPr lang="da-DK" dirty="0">
                <a:latin typeface="Arial" panose="020B0604020202020204" pitchFamily="34" charset="0"/>
                <a:cs typeface="Arial" panose="020B0604020202020204" pitchFamily="34" charset="0"/>
              </a:rPr>
              <a:t>Øvrige tilskud 						</a:t>
            </a:r>
            <a:r>
              <a:rPr lang="da-DK">
                <a:latin typeface="Arial" panose="020B0604020202020204" pitchFamily="34" charset="0"/>
                <a:cs typeface="Arial" panose="020B0604020202020204" pitchFamily="34" charset="0"/>
              </a:rPr>
              <a:t>   505.000 </a:t>
            </a:r>
            <a:r>
              <a:rPr lang="da-DK" dirty="0">
                <a:latin typeface="Arial" panose="020B0604020202020204" pitchFamily="34" charset="0"/>
                <a:cs typeface="Arial" panose="020B0604020202020204" pitchFamily="34" charset="0"/>
              </a:rPr>
              <a:t>kr.</a:t>
            </a:r>
            <a:br>
              <a:rPr lang="da-DK" dirty="0">
                <a:latin typeface="Arial" panose="020B0604020202020204" pitchFamily="34" charset="0"/>
                <a:cs typeface="Arial" panose="020B0604020202020204" pitchFamily="34" charset="0"/>
              </a:rPr>
            </a:br>
            <a:br>
              <a:rPr lang="da-DK" dirty="0">
                <a:latin typeface="Arial" panose="020B0604020202020204" pitchFamily="34" charset="0"/>
                <a:cs typeface="Arial" panose="020B0604020202020204" pitchFamily="34" charset="0"/>
              </a:rPr>
            </a:br>
            <a:br>
              <a:rPr lang="da-DK" dirty="0">
                <a:latin typeface="Arial" panose="020B0604020202020204" pitchFamily="34" charset="0"/>
                <a:cs typeface="Arial" panose="020B0604020202020204" pitchFamily="34" charset="0"/>
              </a:rPr>
            </a:br>
            <a:r>
              <a:rPr lang="da-DK" dirty="0">
                <a:latin typeface="Arial" panose="020B0604020202020204" pitchFamily="34" charset="0"/>
                <a:cs typeface="Arial" panose="020B0604020202020204" pitchFamily="34" charset="0"/>
              </a:rPr>
              <a:t>Tilskud fra dispositionsfonden i alt 		       </a:t>
            </a:r>
            <a:r>
              <a:rPr lang="da-DK" u="sng" dirty="0">
                <a:latin typeface="Arial" panose="020B0604020202020204" pitchFamily="34" charset="0"/>
                <a:cs typeface="Arial" panose="020B0604020202020204" pitchFamily="34" charset="0"/>
              </a:rPr>
              <a:t>  2.005.000 kr.</a:t>
            </a:r>
            <a:r>
              <a:rPr lang="da-DK" dirty="0">
                <a:latin typeface="Arial" panose="020B0604020202020204" pitchFamily="34" charset="0"/>
                <a:cs typeface="Arial" panose="020B0604020202020204" pitchFamily="34" charset="0"/>
              </a:rPr>
              <a:t>	          	</a:t>
            </a:r>
            <a:endParaRPr lang="da-DK" dirty="0"/>
          </a:p>
        </p:txBody>
      </p:sp>
    </p:spTree>
    <p:extLst>
      <p:ext uri="{BB962C8B-B14F-4D97-AF65-F5344CB8AC3E}">
        <p14:creationId xmlns:p14="http://schemas.microsoft.com/office/powerpoint/2010/main" val="2148896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tx2">
                    <a:lumMod val="10000"/>
                  </a:schemeClr>
                </a:solidFill>
                <a:latin typeface="Arial" panose="020B0604020202020204" pitchFamily="34" charset="0"/>
                <a:cs typeface="Arial" panose="020B0604020202020204" pitchFamily="34" charset="0"/>
              </a:rPr>
              <a:t>Boligorganisationens regnskab 2023/24</a:t>
            </a:r>
            <a:endParaRPr lang="da-DK" dirty="0"/>
          </a:p>
        </p:txBody>
      </p:sp>
      <p:sp>
        <p:nvSpPr>
          <p:cNvPr id="3" name="Pladsholder til indhold 2"/>
          <p:cNvSpPr>
            <a:spLocks noGrp="1"/>
          </p:cNvSpPr>
          <p:nvPr>
            <p:ph idx="1"/>
          </p:nvPr>
        </p:nvSpPr>
        <p:spPr>
          <a:xfrm>
            <a:off x="1295400" y="1633601"/>
            <a:ext cx="10515600" cy="4351338"/>
          </a:xfrm>
        </p:spPr>
        <p:txBody>
          <a:bodyPr>
            <a:normAutofit fontScale="62500" lnSpcReduction="20000"/>
          </a:bodyPr>
          <a:lstStyle/>
          <a:p>
            <a:pPr marL="0" indent="0">
              <a:buNone/>
            </a:pPr>
            <a:r>
              <a:rPr lang="da-DK" sz="3200" b="1" dirty="0">
                <a:solidFill>
                  <a:srgbClr val="000000"/>
                </a:solidFill>
                <a:latin typeface="Arial" pitchFamily="34" charset="0"/>
                <a:cs typeface="Arial" pitchFamily="34" charset="0"/>
              </a:rPr>
              <a:t>Resultatopgørelsen</a:t>
            </a:r>
            <a:endParaRPr lang="da-DK" sz="2400" dirty="0">
              <a:solidFill>
                <a:srgbClr val="000000"/>
              </a:solidFill>
              <a:latin typeface="Arial" pitchFamily="34" charset="0"/>
              <a:cs typeface="Arial" pitchFamily="34" charset="0"/>
            </a:endParaRPr>
          </a:p>
          <a:p>
            <a:pPr marL="0" indent="0">
              <a:buClrTx/>
              <a:buNone/>
            </a:pPr>
            <a:r>
              <a:rPr lang="da-DK" sz="2900" dirty="0">
                <a:solidFill>
                  <a:schemeClr val="tx2">
                    <a:lumMod val="10000"/>
                  </a:schemeClr>
                </a:solidFill>
                <a:latin typeface="Arial" pitchFamily="34" charset="0"/>
                <a:cs typeface="Arial" pitchFamily="34" charset="0"/>
              </a:rPr>
              <a:t>Årets resultat er et overskud på 3.647.186 kr. </a:t>
            </a:r>
            <a:br>
              <a:rPr lang="da-DK" sz="2900" dirty="0">
                <a:solidFill>
                  <a:schemeClr val="tx2">
                    <a:lumMod val="10000"/>
                  </a:schemeClr>
                </a:solidFill>
                <a:latin typeface="Arial" pitchFamily="34" charset="0"/>
                <a:cs typeface="Arial" pitchFamily="34" charset="0"/>
              </a:rPr>
            </a:br>
            <a:endParaRPr lang="da-DK" sz="2900" dirty="0">
              <a:solidFill>
                <a:schemeClr val="tx2">
                  <a:lumMod val="10000"/>
                </a:schemeClr>
              </a:solidFill>
              <a:latin typeface="Arial" pitchFamily="34" charset="0"/>
              <a:cs typeface="Arial" pitchFamily="34" charset="0"/>
            </a:endParaRPr>
          </a:p>
          <a:p>
            <a:pPr>
              <a:buClrTx/>
              <a:buFont typeface="Wingdings" panose="05000000000000000000" pitchFamily="2" charset="2"/>
              <a:buChar char="Ø"/>
            </a:pPr>
            <a:r>
              <a:rPr lang="da-DK" sz="2900" dirty="0">
                <a:solidFill>
                  <a:schemeClr val="tx2">
                    <a:lumMod val="10000"/>
                  </a:schemeClr>
                </a:solidFill>
                <a:latin typeface="Arial" pitchFamily="34" charset="0"/>
                <a:cs typeface="Arial" pitchFamily="34" charset="0"/>
              </a:rPr>
              <a:t>Den primære årsag til årets overskud er: </a:t>
            </a:r>
          </a:p>
          <a:p>
            <a:r>
              <a:rPr lang="da-DK" sz="2900" dirty="0">
                <a:solidFill>
                  <a:schemeClr val="tx2">
                    <a:lumMod val="10000"/>
                  </a:schemeClr>
                </a:solidFill>
                <a:latin typeface="Arial" pitchFamily="34" charset="0"/>
                <a:cs typeface="Arial" pitchFamily="34" charset="0"/>
              </a:rPr>
              <a:t>Udlodning af ejerkapital fra RandersBolig på 2.911.000 kr.</a:t>
            </a:r>
          </a:p>
          <a:p>
            <a:r>
              <a:rPr lang="da-DK" sz="2900" dirty="0">
                <a:solidFill>
                  <a:schemeClr val="tx2">
                    <a:lumMod val="10000"/>
                  </a:schemeClr>
                </a:solidFill>
                <a:latin typeface="Arial" pitchFamily="34" charset="0"/>
                <a:cs typeface="Arial" pitchFamily="34" charset="0"/>
              </a:rPr>
              <a:t>Positiv forrentning af arbejdskapitalen på 3,505% - svarende til 301.000 kr.</a:t>
            </a:r>
          </a:p>
          <a:p>
            <a:r>
              <a:rPr lang="da-DK" sz="2900" dirty="0">
                <a:solidFill>
                  <a:schemeClr val="tx2">
                    <a:lumMod val="10000"/>
                  </a:schemeClr>
                </a:solidFill>
                <a:latin typeface="Arial" pitchFamily="34" charset="0"/>
                <a:cs typeface="Arial" pitchFamily="34" charset="0"/>
              </a:rPr>
              <a:t>Kursgevinst  på obligationer på 5,117 % - svarende til 438.000 kr.</a:t>
            </a:r>
          </a:p>
          <a:p>
            <a:r>
              <a:rPr lang="da-DK" sz="2900" dirty="0">
                <a:solidFill>
                  <a:schemeClr val="tx2">
                    <a:lumMod val="10000"/>
                  </a:schemeClr>
                </a:solidFill>
                <a:latin typeface="Arial" pitchFamily="34" charset="0"/>
                <a:cs typeface="Arial" pitchFamily="34" charset="0"/>
              </a:rPr>
              <a:t>Reguleringer vedr. tidligere år på 4.000 kr. </a:t>
            </a:r>
          </a:p>
          <a:p>
            <a:pPr marL="0" indent="0">
              <a:buNone/>
            </a:pPr>
            <a:endParaRPr lang="da-DK" sz="2900" dirty="0">
              <a:solidFill>
                <a:schemeClr val="tx2">
                  <a:lumMod val="10000"/>
                </a:schemeClr>
              </a:solidFill>
              <a:latin typeface="Arial" pitchFamily="34" charset="0"/>
              <a:cs typeface="Arial" pitchFamily="34" charset="0"/>
            </a:endParaRPr>
          </a:p>
          <a:p>
            <a:pPr marL="0" indent="0">
              <a:buNone/>
            </a:pPr>
            <a:r>
              <a:rPr lang="da-DK" sz="2900" dirty="0">
                <a:solidFill>
                  <a:schemeClr val="tx2">
                    <a:lumMod val="10000"/>
                  </a:schemeClr>
                </a:solidFill>
                <a:latin typeface="Arial" pitchFamily="34" charset="0"/>
                <a:cs typeface="Arial" pitchFamily="34" charset="0"/>
              </a:rPr>
              <a:t>Det modsvares af øgede bruttoadministrationsudgifter på 229.000 kr. samt ekstraordinære udgifter på 1.000 kr.</a:t>
            </a:r>
          </a:p>
          <a:p>
            <a:pPr marL="0" indent="0">
              <a:lnSpc>
                <a:spcPct val="170000"/>
              </a:lnSpc>
              <a:buClrTx/>
              <a:buNone/>
            </a:pPr>
            <a:r>
              <a:rPr lang="da-DK" sz="2900" dirty="0">
                <a:solidFill>
                  <a:schemeClr val="tx2">
                    <a:lumMod val="10000"/>
                  </a:schemeClr>
                </a:solidFill>
                <a:latin typeface="Arial" pitchFamily="34" charset="0"/>
                <a:cs typeface="Arial" pitchFamily="34" charset="0"/>
              </a:rPr>
              <a:t>Administrationsbidrag pr. lejemålsenhed udgør 4.225 kr. (heraf 3.250 kr. til RandersBolig). Administrationsbidraget ligger fortsat under benchmark på 4.258 kr., hvilket er tilfredsstillende.</a:t>
            </a:r>
            <a:endParaRPr lang="da-DK" dirty="0">
              <a:solidFill>
                <a:schemeClr val="tx2">
                  <a:lumMod val="10000"/>
                </a:schemeClr>
              </a:solidFill>
              <a:latin typeface="Arial" pitchFamily="34" charset="0"/>
              <a:cs typeface="Arial" pitchFamily="34" charset="0"/>
            </a:endParaRPr>
          </a:p>
          <a:p>
            <a:endParaRPr lang="da-DK" dirty="0"/>
          </a:p>
        </p:txBody>
      </p:sp>
      <p:pic>
        <p:nvPicPr>
          <p:cNvPr id="4" name="Billede 3"/>
          <p:cNvPicPr>
            <a:picLocks noChangeAspect="1"/>
          </p:cNvPicPr>
          <p:nvPr/>
        </p:nvPicPr>
        <p:blipFill>
          <a:blip r:embed="rId2"/>
          <a:stretch>
            <a:fillRect/>
          </a:stretch>
        </p:blipFill>
        <p:spPr>
          <a:xfrm>
            <a:off x="240761" y="5803361"/>
            <a:ext cx="719390" cy="719390"/>
          </a:xfrm>
          <a:prstGeom prst="rect">
            <a:avLst/>
          </a:prstGeom>
        </p:spPr>
      </p:pic>
    </p:spTree>
    <p:extLst>
      <p:ext uri="{BB962C8B-B14F-4D97-AF65-F5344CB8AC3E}">
        <p14:creationId xmlns:p14="http://schemas.microsoft.com/office/powerpoint/2010/main" val="3990513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842890"/>
          </a:xfrm>
        </p:spPr>
        <p:txBody>
          <a:bodyPr/>
          <a:lstStyle/>
          <a:p>
            <a:r>
              <a:rPr lang="da-DK" dirty="0">
                <a:solidFill>
                  <a:schemeClr val="tx2">
                    <a:lumMod val="10000"/>
                  </a:schemeClr>
                </a:solidFill>
                <a:latin typeface="Arial" panose="020B0604020202020204" pitchFamily="34" charset="0"/>
                <a:cs typeface="Arial" panose="020B0604020202020204" pitchFamily="34" charset="0"/>
              </a:rPr>
              <a:t>Boligorganisationens regnskab 2023/24</a:t>
            </a:r>
            <a:endParaRPr lang="da-DK" dirty="0"/>
          </a:p>
        </p:txBody>
      </p:sp>
      <p:sp>
        <p:nvSpPr>
          <p:cNvPr id="3" name="Pladsholder til indhold 2"/>
          <p:cNvSpPr>
            <a:spLocks noGrp="1"/>
          </p:cNvSpPr>
          <p:nvPr>
            <p:ph idx="1"/>
          </p:nvPr>
        </p:nvSpPr>
        <p:spPr/>
        <p:txBody>
          <a:bodyPr>
            <a:normAutofit/>
          </a:bodyPr>
          <a:lstStyle/>
          <a:p>
            <a:pPr marL="0" indent="0">
              <a:buNone/>
            </a:pPr>
            <a:endParaRPr lang="da-DK" sz="1800" b="1" dirty="0">
              <a:latin typeface="Arial" panose="020B0604020202020204" pitchFamily="34" charset="0"/>
              <a:cs typeface="Arial" panose="020B0604020202020204" pitchFamily="34" charset="0"/>
            </a:endParaRPr>
          </a:p>
        </p:txBody>
      </p:sp>
      <p:graphicFrame>
        <p:nvGraphicFramePr>
          <p:cNvPr id="4" name="Tabel 3"/>
          <p:cNvGraphicFramePr>
            <a:graphicFrameLocks noGrp="1"/>
          </p:cNvGraphicFramePr>
          <p:nvPr>
            <p:extLst>
              <p:ext uri="{D42A27DB-BD31-4B8C-83A1-F6EECF244321}">
                <p14:modId xmlns:p14="http://schemas.microsoft.com/office/powerpoint/2010/main" val="3997384407"/>
              </p:ext>
            </p:extLst>
          </p:nvPr>
        </p:nvGraphicFramePr>
        <p:xfrm>
          <a:off x="801815" y="1208016"/>
          <a:ext cx="10564017" cy="5656919"/>
        </p:xfrm>
        <a:graphic>
          <a:graphicData uri="http://schemas.openxmlformats.org/drawingml/2006/table">
            <a:tbl>
              <a:tblPr firstRow="1" bandRow="1">
                <a:tableStyleId>{93296810-A885-4BE3-A3E7-6D5BEEA58F35}</a:tableStyleId>
              </a:tblPr>
              <a:tblGrid>
                <a:gridCol w="7909855">
                  <a:extLst>
                    <a:ext uri="{9D8B030D-6E8A-4147-A177-3AD203B41FA5}">
                      <a16:colId xmlns:a16="http://schemas.microsoft.com/office/drawing/2014/main" val="20000"/>
                    </a:ext>
                  </a:extLst>
                </a:gridCol>
                <a:gridCol w="2654162">
                  <a:extLst>
                    <a:ext uri="{9D8B030D-6E8A-4147-A177-3AD203B41FA5}">
                      <a16:colId xmlns:a16="http://schemas.microsoft.com/office/drawing/2014/main" val="20001"/>
                    </a:ext>
                  </a:extLst>
                </a:gridCol>
              </a:tblGrid>
              <a:tr h="448318">
                <a:tc>
                  <a:txBody>
                    <a:bodyPr/>
                    <a:lstStyle/>
                    <a:p>
                      <a:pPr marL="285750" indent="-285750">
                        <a:buFont typeface="Arial" panose="020B0604020202020204" pitchFamily="34" charset="0"/>
                        <a:buChar char="•"/>
                      </a:pPr>
                      <a:r>
                        <a:rPr lang="da-DK" sz="1800" b="1" dirty="0">
                          <a:solidFill>
                            <a:schemeClr val="tx1"/>
                          </a:solidFill>
                          <a:latin typeface="Arial" panose="020B0604020202020204" pitchFamily="34" charset="0"/>
                          <a:cs typeface="Arial" panose="020B0604020202020204" pitchFamily="34" charset="0"/>
                        </a:rPr>
                        <a:t>Ekstraordinære udgifter der dækkes af dispositionsfonden </a:t>
                      </a:r>
                      <a:endParaRPr lang="da-DK" dirty="0">
                        <a:solidFill>
                          <a:schemeClr val="tx1"/>
                        </a:solidFill>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endParaRPr lang="da-DK" dirty="0">
                        <a:solidFill>
                          <a:schemeClr val="tx1"/>
                        </a:solidFill>
                        <a:latin typeface="Arial" panose="020B0604020202020204" pitchFamily="34" charset="0"/>
                        <a:cs typeface="Arial" panose="020B0604020202020204" pitchFamily="34" charset="0"/>
                      </a:endParaRPr>
                    </a:p>
                  </a:txBody>
                  <a:tcPr>
                    <a:solidFill>
                      <a:schemeClr val="accent6">
                        <a:lumMod val="20000"/>
                        <a:lumOff val="80000"/>
                      </a:schemeClr>
                    </a:solidFill>
                  </a:tcPr>
                </a:tc>
                <a:extLst>
                  <a:ext uri="{0D108BD9-81ED-4DB2-BD59-A6C34878D82A}">
                    <a16:rowId xmlns:a16="http://schemas.microsoft.com/office/drawing/2014/main" val="10000"/>
                  </a:ext>
                </a:extLst>
              </a:tr>
              <a:tr h="725421">
                <a:tc>
                  <a:txBody>
                    <a:bodyPr/>
                    <a:lstStyle/>
                    <a:p>
                      <a:r>
                        <a:rPr lang="da-DK" dirty="0">
                          <a:solidFill>
                            <a:schemeClr val="tx1"/>
                          </a:solidFill>
                          <a:latin typeface="Arial" panose="020B0604020202020204" pitchFamily="34" charset="0"/>
                          <a:cs typeface="Arial" panose="020B0604020202020204" pitchFamily="34" charset="0"/>
                        </a:rPr>
                        <a:t>Afdeling 11 tilskud til ydelser på realkreditlån</a:t>
                      </a:r>
                    </a:p>
                  </a:txBody>
                  <a:tcPr>
                    <a:solidFill>
                      <a:schemeClr val="accent6">
                        <a:lumMod val="20000"/>
                        <a:lumOff val="80000"/>
                      </a:schemeClr>
                    </a:solidFill>
                  </a:tcPr>
                </a:tc>
                <a:tc>
                  <a:txBody>
                    <a:bodyPr/>
                    <a:lstStyle/>
                    <a:p>
                      <a:r>
                        <a:rPr lang="da-DK" dirty="0">
                          <a:solidFill>
                            <a:schemeClr val="tx1"/>
                          </a:solidFill>
                          <a:latin typeface="Arial" panose="020B0604020202020204" pitchFamily="34" charset="0"/>
                          <a:cs typeface="Arial" panose="020B0604020202020204" pitchFamily="34" charset="0"/>
                        </a:rPr>
                        <a:t>    574.000 kr.</a:t>
                      </a:r>
                    </a:p>
                    <a:p>
                      <a:r>
                        <a:rPr lang="da-DK" dirty="0">
                          <a:solidFill>
                            <a:schemeClr val="tx1"/>
                          </a:solidFill>
                          <a:latin typeface="Arial" panose="020B0604020202020204" pitchFamily="34" charset="0"/>
                          <a:cs typeface="Arial" panose="020B0604020202020204" pitchFamily="34" charset="0"/>
                        </a:rPr>
                        <a:t>   </a:t>
                      </a:r>
                    </a:p>
                  </a:txBody>
                  <a:tcPr>
                    <a:solidFill>
                      <a:schemeClr val="accent6">
                        <a:lumMod val="20000"/>
                        <a:lumOff val="80000"/>
                      </a:schemeClr>
                    </a:solidFill>
                  </a:tcPr>
                </a:tc>
                <a:extLst>
                  <a:ext uri="{0D108BD9-81ED-4DB2-BD59-A6C34878D82A}">
                    <a16:rowId xmlns:a16="http://schemas.microsoft.com/office/drawing/2014/main" val="10001"/>
                  </a:ext>
                </a:extLst>
              </a:tr>
              <a:tr h="448318">
                <a:tc>
                  <a:txBody>
                    <a:bodyPr/>
                    <a:lstStyle/>
                    <a:p>
                      <a:r>
                        <a:rPr lang="da-DK" dirty="0">
                          <a:latin typeface="Arial" panose="020B0604020202020204" pitchFamily="34" charset="0"/>
                          <a:cs typeface="Arial" panose="020B0604020202020204" pitchFamily="34" charset="0"/>
                        </a:rPr>
                        <a:t>Medfinansiering boligsocial helhedsplan</a:t>
                      </a:r>
                    </a:p>
                  </a:txBody>
                  <a:tcPr/>
                </a:tc>
                <a:tc>
                  <a:txBody>
                    <a:bodyPr/>
                    <a:lstStyle/>
                    <a:p>
                      <a:r>
                        <a:rPr lang="da-DK" dirty="0">
                          <a:latin typeface="Arial" panose="020B0604020202020204" pitchFamily="34" charset="0"/>
                          <a:cs typeface="Arial" panose="020B0604020202020204" pitchFamily="34" charset="0"/>
                        </a:rPr>
                        <a:t>      12.000 kr.</a:t>
                      </a:r>
                    </a:p>
                  </a:txBody>
                  <a:tcPr/>
                </a:tc>
                <a:extLst>
                  <a:ext uri="{0D108BD9-81ED-4DB2-BD59-A6C34878D82A}">
                    <a16:rowId xmlns:a16="http://schemas.microsoft.com/office/drawing/2014/main" val="10002"/>
                  </a:ext>
                </a:extLst>
              </a:tr>
              <a:tr h="448318">
                <a:tc>
                  <a:txBody>
                    <a:bodyPr/>
                    <a:lstStyle/>
                    <a:p>
                      <a:r>
                        <a:rPr lang="da-DK" dirty="0">
                          <a:solidFill>
                            <a:schemeClr val="tx1"/>
                          </a:solidFill>
                          <a:latin typeface="Arial" panose="020B0604020202020204" pitchFamily="34" charset="0"/>
                          <a:cs typeface="Arial" panose="020B0604020202020204" pitchFamily="34" charset="0"/>
                        </a:rPr>
                        <a:t>Tilskud afd. 14 (hjemfald)</a:t>
                      </a:r>
                    </a:p>
                  </a:txBody>
                  <a:tcPr/>
                </a:tc>
                <a:tc>
                  <a:txBody>
                    <a:bodyPr/>
                    <a:lstStyle/>
                    <a:p>
                      <a:r>
                        <a:rPr lang="da-DK" dirty="0">
                          <a:solidFill>
                            <a:schemeClr val="tx1"/>
                          </a:solidFill>
                          <a:latin typeface="Arial" panose="020B0604020202020204" pitchFamily="34" charset="0"/>
                          <a:cs typeface="Arial" panose="020B0604020202020204" pitchFamily="34" charset="0"/>
                        </a:rPr>
                        <a:t>      12.391 kr.</a:t>
                      </a:r>
                    </a:p>
                  </a:txBody>
                  <a:tcPr/>
                </a:tc>
                <a:extLst>
                  <a:ext uri="{0D108BD9-81ED-4DB2-BD59-A6C34878D82A}">
                    <a16:rowId xmlns:a16="http://schemas.microsoft.com/office/drawing/2014/main" val="10003"/>
                  </a:ext>
                </a:extLst>
              </a:tr>
              <a:tr h="448318">
                <a:tc>
                  <a:txBody>
                    <a:bodyPr/>
                    <a:lstStyle/>
                    <a:p>
                      <a:r>
                        <a:rPr lang="da-DK" u="none" dirty="0">
                          <a:solidFill>
                            <a:schemeClr val="tx1"/>
                          </a:solidFill>
                          <a:latin typeface="Arial" panose="020B0604020202020204" pitchFamily="34" charset="0"/>
                          <a:cs typeface="Arial" panose="020B0604020202020204" pitchFamily="34" charset="0"/>
                        </a:rPr>
                        <a:t>Tilskud til istandsættelse af lejemål</a:t>
                      </a:r>
                    </a:p>
                  </a:txBody>
                  <a:tcPr/>
                </a:tc>
                <a:tc>
                  <a:txBody>
                    <a:bodyPr/>
                    <a:lstStyle/>
                    <a:p>
                      <a:r>
                        <a:rPr lang="da-DK" u="sng" dirty="0">
                          <a:solidFill>
                            <a:schemeClr val="tx1"/>
                          </a:solidFill>
                          <a:latin typeface="Arial" panose="020B0604020202020204" pitchFamily="34" charset="0"/>
                          <a:cs typeface="Arial" panose="020B0604020202020204" pitchFamily="34" charset="0"/>
                        </a:rPr>
                        <a:t>      12.889 </a:t>
                      </a:r>
                      <a:r>
                        <a:rPr lang="da-DK" u="sng" baseline="0" dirty="0">
                          <a:solidFill>
                            <a:schemeClr val="tx1"/>
                          </a:solidFill>
                          <a:latin typeface="Arial" panose="020B0604020202020204" pitchFamily="34" charset="0"/>
                          <a:cs typeface="Arial" panose="020B0604020202020204" pitchFamily="34" charset="0"/>
                        </a:rPr>
                        <a:t>kr.</a:t>
                      </a:r>
                      <a:endParaRPr lang="da-DK" u="sng"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448318">
                <a:tc>
                  <a:txBody>
                    <a:bodyPr/>
                    <a:lstStyle/>
                    <a:p>
                      <a:r>
                        <a:rPr lang="da-DK" u="none" dirty="0">
                          <a:solidFill>
                            <a:schemeClr val="tx1"/>
                          </a:solidFill>
                          <a:latin typeface="Arial" panose="020B0604020202020204" pitchFamily="34" charset="0"/>
                          <a:cs typeface="Arial" panose="020B0604020202020204" pitchFamily="34" charset="0"/>
                        </a:rPr>
                        <a:t>I alt </a:t>
                      </a:r>
                    </a:p>
                  </a:txBody>
                  <a:tcPr/>
                </a:tc>
                <a:tc>
                  <a:txBody>
                    <a:bodyPr/>
                    <a:lstStyle/>
                    <a:p>
                      <a:r>
                        <a:rPr lang="da-DK" u="none" dirty="0">
                          <a:solidFill>
                            <a:schemeClr val="tx1"/>
                          </a:solidFill>
                          <a:latin typeface="Arial" panose="020B0604020202020204" pitchFamily="34" charset="0"/>
                          <a:cs typeface="Arial" panose="020B0604020202020204" pitchFamily="34" charset="0"/>
                        </a:rPr>
                        <a:t>    611.280 kr.</a:t>
                      </a:r>
                    </a:p>
                  </a:txBody>
                  <a:tcPr/>
                </a:tc>
                <a:extLst>
                  <a:ext uri="{0D108BD9-81ED-4DB2-BD59-A6C34878D82A}">
                    <a16:rowId xmlns:a16="http://schemas.microsoft.com/office/drawing/2014/main" val="10006"/>
                  </a:ext>
                </a:extLst>
              </a:tr>
              <a:tr h="448318">
                <a:tc>
                  <a:txBody>
                    <a:bodyPr/>
                    <a:lstStyle/>
                    <a:p>
                      <a:endParaRPr lang="da-DK" u="none" dirty="0">
                        <a:solidFill>
                          <a:schemeClr val="tx1"/>
                        </a:solidFill>
                        <a:latin typeface="Arial" panose="020B0604020202020204" pitchFamily="34" charset="0"/>
                        <a:cs typeface="Arial" panose="020B0604020202020204" pitchFamily="34" charset="0"/>
                      </a:endParaRPr>
                    </a:p>
                  </a:txBody>
                  <a:tcPr/>
                </a:tc>
                <a:tc>
                  <a:txBody>
                    <a:bodyPr/>
                    <a:lstStyle/>
                    <a:p>
                      <a:endParaRPr lang="da-DK" u="sng"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7"/>
                  </a:ext>
                </a:extLst>
              </a:tr>
              <a:tr h="448318">
                <a:tc>
                  <a:txBody>
                    <a:bodyPr/>
                    <a:lstStyle/>
                    <a:p>
                      <a:r>
                        <a:rPr lang="da-DK" u="none" dirty="0">
                          <a:solidFill>
                            <a:schemeClr val="tx1"/>
                          </a:solidFill>
                          <a:latin typeface="Arial" panose="020B0604020202020204" pitchFamily="34" charset="0"/>
                          <a:cs typeface="Arial" panose="020B0604020202020204" pitchFamily="34" charset="0"/>
                        </a:rPr>
                        <a:t>Tilskud til tab ved lejeledighed</a:t>
                      </a:r>
                    </a:p>
                  </a:txBody>
                  <a:tcPr/>
                </a:tc>
                <a:tc>
                  <a:txBody>
                    <a:bodyPr/>
                    <a:lstStyle/>
                    <a:p>
                      <a:r>
                        <a:rPr lang="da-DK" u="none" baseline="0" dirty="0">
                          <a:solidFill>
                            <a:schemeClr val="tx1"/>
                          </a:solidFill>
                          <a:latin typeface="Arial" panose="020B0604020202020204" pitchFamily="34" charset="0"/>
                          <a:cs typeface="Arial" panose="020B0604020202020204" pitchFamily="34" charset="0"/>
                        </a:rPr>
                        <a:t>  1.016.088 kr. </a:t>
                      </a:r>
                      <a:endParaRPr lang="da-DK" u="none"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8"/>
                  </a:ext>
                </a:extLst>
              </a:tr>
              <a:tr h="448318">
                <a:tc>
                  <a:txBody>
                    <a:bodyPr/>
                    <a:lstStyle/>
                    <a:p>
                      <a:r>
                        <a:rPr lang="da-DK" u="none" dirty="0">
                          <a:solidFill>
                            <a:schemeClr val="tx1"/>
                          </a:solidFill>
                          <a:latin typeface="Arial" panose="020B0604020202020204" pitchFamily="34" charset="0"/>
                          <a:cs typeface="Arial" panose="020B0604020202020204" pitchFamily="34" charset="0"/>
                        </a:rPr>
                        <a:t>Tilskud</a:t>
                      </a:r>
                      <a:r>
                        <a:rPr lang="da-DK" u="none" baseline="0" dirty="0">
                          <a:solidFill>
                            <a:schemeClr val="tx1"/>
                          </a:solidFill>
                          <a:latin typeface="Arial" panose="020B0604020202020204" pitchFamily="34" charset="0"/>
                          <a:cs typeface="Arial" panose="020B0604020202020204" pitchFamily="34" charset="0"/>
                        </a:rPr>
                        <a:t> til tab ved fraflytning </a:t>
                      </a:r>
                      <a:endParaRPr lang="da-DK" u="none" dirty="0">
                        <a:solidFill>
                          <a:schemeClr val="tx1"/>
                        </a:solidFill>
                        <a:latin typeface="Arial" panose="020B0604020202020204" pitchFamily="34" charset="0"/>
                        <a:cs typeface="Arial" panose="020B0604020202020204" pitchFamily="34" charset="0"/>
                      </a:endParaRPr>
                    </a:p>
                  </a:txBody>
                  <a:tcPr/>
                </a:tc>
                <a:tc>
                  <a:txBody>
                    <a:bodyPr/>
                    <a:lstStyle/>
                    <a:p>
                      <a:r>
                        <a:rPr lang="da-DK" u="sng" dirty="0">
                          <a:solidFill>
                            <a:schemeClr val="tx1"/>
                          </a:solidFill>
                          <a:latin typeface="Arial" panose="020B0604020202020204" pitchFamily="34" charset="0"/>
                          <a:cs typeface="Arial" panose="020B0604020202020204" pitchFamily="34" charset="0"/>
                        </a:rPr>
                        <a:t>    519.538 </a:t>
                      </a:r>
                      <a:r>
                        <a:rPr lang="da-DK" u="sng" baseline="0" dirty="0">
                          <a:solidFill>
                            <a:schemeClr val="tx1"/>
                          </a:solidFill>
                          <a:latin typeface="Arial" panose="020B0604020202020204" pitchFamily="34" charset="0"/>
                          <a:cs typeface="Arial" panose="020B0604020202020204" pitchFamily="34" charset="0"/>
                        </a:rPr>
                        <a:t>kr.</a:t>
                      </a:r>
                      <a:endParaRPr lang="da-DK" u="sng"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9"/>
                  </a:ext>
                </a:extLst>
              </a:tr>
              <a:tr h="448318">
                <a:tc>
                  <a:txBody>
                    <a:bodyPr/>
                    <a:lstStyle/>
                    <a:p>
                      <a:r>
                        <a:rPr lang="da-DK" u="none" dirty="0">
                          <a:solidFill>
                            <a:schemeClr val="tx1"/>
                          </a:solidFill>
                          <a:latin typeface="Arial" panose="020B0604020202020204" pitchFamily="34" charset="0"/>
                          <a:cs typeface="Arial" panose="020B0604020202020204" pitchFamily="34" charset="0"/>
                        </a:rPr>
                        <a:t>I alt </a:t>
                      </a:r>
                    </a:p>
                  </a:txBody>
                  <a:tcPr/>
                </a:tc>
                <a:tc>
                  <a:txBody>
                    <a:bodyPr/>
                    <a:lstStyle/>
                    <a:p>
                      <a:r>
                        <a:rPr lang="da-DK" u="none" dirty="0">
                          <a:solidFill>
                            <a:schemeClr val="tx1"/>
                          </a:solidFill>
                          <a:latin typeface="Arial" panose="020B0604020202020204" pitchFamily="34" charset="0"/>
                          <a:cs typeface="Arial" panose="020B0604020202020204" pitchFamily="34" charset="0"/>
                        </a:rPr>
                        <a:t> 1.535.625 kr.</a:t>
                      </a:r>
                    </a:p>
                  </a:txBody>
                  <a:tcPr/>
                </a:tc>
                <a:extLst>
                  <a:ext uri="{0D108BD9-81ED-4DB2-BD59-A6C34878D82A}">
                    <a16:rowId xmlns:a16="http://schemas.microsoft.com/office/drawing/2014/main" val="10010"/>
                  </a:ext>
                </a:extLst>
              </a:tr>
              <a:tr h="448318">
                <a:tc>
                  <a:txBody>
                    <a:bodyPr/>
                    <a:lstStyle/>
                    <a:p>
                      <a:r>
                        <a:rPr lang="da-DK" u="none" dirty="0">
                          <a:solidFill>
                            <a:schemeClr val="tx1"/>
                          </a:solidFill>
                          <a:latin typeface="Arial" panose="020B0604020202020204" pitchFamily="34" charset="0"/>
                          <a:cs typeface="Arial" panose="020B0604020202020204" pitchFamily="34" charset="0"/>
                        </a:rPr>
                        <a:t>For lidt afsat til revision tidligere år</a:t>
                      </a:r>
                    </a:p>
                  </a:txBody>
                  <a:tcPr/>
                </a:tc>
                <a:tc>
                  <a:txBody>
                    <a:bodyPr/>
                    <a:lstStyle/>
                    <a:p>
                      <a:r>
                        <a:rPr lang="da-DK" u="none" dirty="0">
                          <a:solidFill>
                            <a:schemeClr val="tx1"/>
                          </a:solidFill>
                          <a:latin typeface="Arial" panose="020B0604020202020204" pitchFamily="34" charset="0"/>
                          <a:cs typeface="Arial" panose="020B0604020202020204" pitchFamily="34" charset="0"/>
                        </a:rPr>
                        <a:t>        1.125 kr.</a:t>
                      </a:r>
                    </a:p>
                  </a:txBody>
                  <a:tcPr/>
                </a:tc>
                <a:extLst>
                  <a:ext uri="{0D108BD9-81ED-4DB2-BD59-A6C34878D82A}">
                    <a16:rowId xmlns:a16="http://schemas.microsoft.com/office/drawing/2014/main" val="3104065553"/>
                  </a:ext>
                </a:extLst>
              </a:tr>
              <a:tr h="448318">
                <a:tc>
                  <a:txBody>
                    <a:bodyPr/>
                    <a:lstStyle/>
                    <a:p>
                      <a:r>
                        <a:rPr lang="da-DK" b="1" u="none" dirty="0">
                          <a:solidFill>
                            <a:schemeClr val="tx1"/>
                          </a:solidFill>
                          <a:latin typeface="Arial" panose="020B0604020202020204" pitchFamily="34" charset="0"/>
                          <a:cs typeface="Arial" panose="020B0604020202020204" pitchFamily="34" charset="0"/>
                        </a:rPr>
                        <a:t>Ekstraordinære</a:t>
                      </a:r>
                      <a:r>
                        <a:rPr lang="da-DK" b="1" u="none" baseline="0" dirty="0">
                          <a:solidFill>
                            <a:schemeClr val="tx1"/>
                          </a:solidFill>
                          <a:latin typeface="Arial" panose="020B0604020202020204" pitchFamily="34" charset="0"/>
                          <a:cs typeface="Arial" panose="020B0604020202020204" pitchFamily="34" charset="0"/>
                        </a:rPr>
                        <a:t> udgifter der dækkes af dispositionsfonden i alt                  </a:t>
                      </a:r>
                      <a:endParaRPr lang="da-DK" b="1" u="none" dirty="0">
                        <a:solidFill>
                          <a:schemeClr val="tx1"/>
                        </a:solidFill>
                        <a:latin typeface="Arial" panose="020B0604020202020204" pitchFamily="34" charset="0"/>
                        <a:cs typeface="Arial" panose="020B0604020202020204" pitchFamily="34" charset="0"/>
                      </a:endParaRPr>
                    </a:p>
                  </a:txBody>
                  <a:tcPr/>
                </a:tc>
                <a:tc>
                  <a:txBody>
                    <a:bodyPr/>
                    <a:lstStyle/>
                    <a:p>
                      <a:r>
                        <a:rPr lang="da-DK" b="1" u="none" baseline="0" dirty="0">
                          <a:solidFill>
                            <a:schemeClr val="tx1"/>
                          </a:solidFill>
                          <a:latin typeface="Arial" panose="020B0604020202020204" pitchFamily="34" charset="0"/>
                          <a:cs typeface="Arial" panose="020B0604020202020204" pitchFamily="34" charset="0"/>
                        </a:rPr>
                        <a:t> 2.148.030 kr</a:t>
                      </a:r>
                      <a:r>
                        <a:rPr lang="da-DK" u="none" baseline="0" dirty="0">
                          <a:solidFill>
                            <a:schemeClr val="tx1"/>
                          </a:solidFill>
                          <a:latin typeface="Arial" panose="020B0604020202020204" pitchFamily="34" charset="0"/>
                          <a:cs typeface="Arial" panose="020B0604020202020204" pitchFamily="34" charset="0"/>
                        </a:rPr>
                        <a:t>.</a:t>
                      </a:r>
                      <a:endParaRPr lang="da-DK" u="none"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11"/>
                  </a:ext>
                </a:extLst>
              </a:tr>
            </a:tbl>
          </a:graphicData>
        </a:graphic>
      </p:graphicFrame>
      <p:pic>
        <p:nvPicPr>
          <p:cNvPr id="5" name="Billede 4"/>
          <p:cNvPicPr>
            <a:picLocks noChangeAspect="1"/>
          </p:cNvPicPr>
          <p:nvPr/>
        </p:nvPicPr>
        <p:blipFill>
          <a:blip r:embed="rId2"/>
          <a:stretch>
            <a:fillRect/>
          </a:stretch>
        </p:blipFill>
        <p:spPr>
          <a:xfrm>
            <a:off x="82425" y="6055383"/>
            <a:ext cx="719390" cy="719390"/>
          </a:xfrm>
          <a:prstGeom prst="rect">
            <a:avLst/>
          </a:prstGeom>
        </p:spPr>
      </p:pic>
    </p:spTree>
    <p:extLst>
      <p:ext uri="{BB962C8B-B14F-4D97-AF65-F5344CB8AC3E}">
        <p14:creationId xmlns:p14="http://schemas.microsoft.com/office/powerpoint/2010/main" val="2113503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tx2">
                    <a:lumMod val="10000"/>
                  </a:schemeClr>
                </a:solidFill>
                <a:latin typeface="Arial" panose="020B0604020202020204" pitchFamily="34" charset="0"/>
                <a:cs typeface="Arial" panose="020B0604020202020204" pitchFamily="34" charset="0"/>
              </a:rPr>
              <a:t>Boligorganisationens regnskab 2023/24</a:t>
            </a:r>
            <a:endParaRPr lang="da-DK" dirty="0"/>
          </a:p>
        </p:txBody>
      </p:sp>
      <p:sp>
        <p:nvSpPr>
          <p:cNvPr id="3" name="Pladsholder til indhold 2"/>
          <p:cNvSpPr>
            <a:spLocks noGrp="1"/>
          </p:cNvSpPr>
          <p:nvPr>
            <p:ph idx="1"/>
          </p:nvPr>
        </p:nvSpPr>
        <p:spPr/>
        <p:txBody>
          <a:bodyPr>
            <a:normAutofit/>
          </a:bodyPr>
          <a:lstStyle/>
          <a:p>
            <a:pPr marL="137160" indent="0">
              <a:buNone/>
            </a:pPr>
            <a:r>
              <a:rPr lang="da-DK" dirty="0">
                <a:solidFill>
                  <a:schemeClr val="tx2">
                    <a:lumMod val="10000"/>
                  </a:schemeClr>
                </a:solidFill>
                <a:latin typeface="Arial" panose="020B0604020202020204" pitchFamily="34" charset="0"/>
                <a:cs typeface="Arial" panose="020B0604020202020204" pitchFamily="34" charset="0"/>
              </a:rPr>
              <a:t>Ekstraordinære indtægter:</a:t>
            </a:r>
            <a:br>
              <a:rPr lang="da-DK" dirty="0">
                <a:solidFill>
                  <a:schemeClr val="tx2">
                    <a:lumMod val="10000"/>
                  </a:schemeClr>
                </a:solidFill>
                <a:latin typeface="Arial" panose="020B0604020202020204" pitchFamily="34" charset="0"/>
                <a:cs typeface="Arial" panose="020B0604020202020204" pitchFamily="34" charset="0"/>
              </a:rPr>
            </a:br>
            <a:br>
              <a:rPr lang="da-DK" dirty="0">
                <a:solidFill>
                  <a:schemeClr val="tx2">
                    <a:lumMod val="10000"/>
                  </a:schemeClr>
                </a:solidFill>
                <a:latin typeface="Arial" panose="020B0604020202020204" pitchFamily="34" charset="0"/>
                <a:cs typeface="Arial" panose="020B0604020202020204" pitchFamily="34" charset="0"/>
              </a:rPr>
            </a:br>
            <a:br>
              <a:rPr lang="da-DK" dirty="0">
                <a:solidFill>
                  <a:schemeClr val="tx2">
                    <a:lumMod val="10000"/>
                  </a:schemeClr>
                </a:solidFill>
                <a:latin typeface="Arial" panose="020B0604020202020204" pitchFamily="34" charset="0"/>
                <a:cs typeface="Arial" panose="020B0604020202020204" pitchFamily="34" charset="0"/>
              </a:rPr>
            </a:br>
            <a:r>
              <a:rPr lang="da-DK" dirty="0">
                <a:solidFill>
                  <a:schemeClr val="tx2">
                    <a:lumMod val="10000"/>
                  </a:schemeClr>
                </a:solidFill>
                <a:latin typeface="Arial" panose="020B0604020202020204" pitchFamily="34" charset="0"/>
                <a:cs typeface="Arial" panose="020B0604020202020204" pitchFamily="34" charset="0"/>
              </a:rPr>
              <a:t>- Tilskud fra dispositionsfonden		                 2.148.030 kr.</a:t>
            </a:r>
          </a:p>
          <a:p>
            <a:pPr marL="137160" indent="0">
              <a:buNone/>
            </a:pPr>
            <a:endParaRPr lang="da-DK" dirty="0">
              <a:solidFill>
                <a:schemeClr val="tx2">
                  <a:lumMod val="10000"/>
                </a:schemeClr>
              </a:solidFill>
              <a:latin typeface="Arial" panose="020B0604020202020204" pitchFamily="34" charset="0"/>
              <a:cs typeface="Arial" panose="020B0604020202020204" pitchFamily="34" charset="0"/>
            </a:endParaRPr>
          </a:p>
          <a:p>
            <a:pPr marL="137160" indent="0">
              <a:buNone/>
            </a:pPr>
            <a:r>
              <a:rPr lang="da-DK" dirty="0">
                <a:solidFill>
                  <a:schemeClr val="tx2">
                    <a:lumMod val="10000"/>
                  </a:schemeClr>
                </a:solidFill>
                <a:latin typeface="Arial" panose="020B0604020202020204" pitchFamily="34" charset="0"/>
                <a:cs typeface="Arial" panose="020B0604020202020204" pitchFamily="34" charset="0"/>
              </a:rPr>
              <a:t>- Udlodning fra RandersBolig      	 		        2.911.179 kr.</a:t>
            </a:r>
          </a:p>
          <a:p>
            <a:pPr marL="0" indent="0">
              <a:buNone/>
            </a:pPr>
            <a:br>
              <a:rPr lang="da-DK" u="sng" dirty="0">
                <a:solidFill>
                  <a:schemeClr val="tx2">
                    <a:lumMod val="10000"/>
                  </a:schemeClr>
                </a:solidFill>
                <a:latin typeface="Arial" panose="020B0604020202020204" pitchFamily="34" charset="0"/>
                <a:cs typeface="Arial" panose="020B0604020202020204" pitchFamily="34" charset="0"/>
              </a:rPr>
            </a:br>
            <a:br>
              <a:rPr lang="da-DK" dirty="0">
                <a:solidFill>
                  <a:schemeClr val="tx2">
                    <a:lumMod val="10000"/>
                  </a:schemeClr>
                </a:solidFill>
                <a:latin typeface="Arial" panose="020B0604020202020204" pitchFamily="34" charset="0"/>
                <a:cs typeface="Arial" panose="020B0604020202020204" pitchFamily="34" charset="0"/>
              </a:rPr>
            </a:br>
            <a:r>
              <a:rPr lang="da-DK" dirty="0">
                <a:solidFill>
                  <a:schemeClr val="tx2">
                    <a:lumMod val="10000"/>
                  </a:schemeClr>
                </a:solidFill>
                <a:latin typeface="Arial" panose="020B0604020202020204" pitchFamily="34" charset="0"/>
                <a:cs typeface="Arial" panose="020B0604020202020204" pitchFamily="34" charset="0"/>
              </a:rPr>
              <a:t> </a:t>
            </a:r>
            <a:r>
              <a:rPr lang="da-DK" sz="3200" dirty="0">
                <a:solidFill>
                  <a:schemeClr val="tx2">
                    <a:lumMod val="10000"/>
                  </a:schemeClr>
                </a:solidFill>
                <a:latin typeface="Arial" panose="020B0604020202020204" pitchFamily="34" charset="0"/>
                <a:cs typeface="Arial" panose="020B0604020202020204" pitchFamily="34" charset="0"/>
              </a:rPr>
              <a:t>Ekstraordinære indtægter i alt                     </a:t>
            </a:r>
            <a:r>
              <a:rPr lang="da-DK" sz="3200" u="sng" dirty="0">
                <a:solidFill>
                  <a:schemeClr val="tx2">
                    <a:lumMod val="10000"/>
                  </a:schemeClr>
                </a:solidFill>
                <a:latin typeface="Arial" panose="020B0604020202020204" pitchFamily="34" charset="0"/>
                <a:cs typeface="Arial" panose="020B0604020202020204" pitchFamily="34" charset="0"/>
              </a:rPr>
              <a:t>5.058.084 kr.</a:t>
            </a:r>
          </a:p>
          <a:p>
            <a:endParaRPr lang="da-DK" dirty="0"/>
          </a:p>
        </p:txBody>
      </p:sp>
      <p:pic>
        <p:nvPicPr>
          <p:cNvPr id="4" name="Billede 3"/>
          <p:cNvPicPr>
            <a:picLocks noChangeAspect="1"/>
          </p:cNvPicPr>
          <p:nvPr/>
        </p:nvPicPr>
        <p:blipFill>
          <a:blip r:embed="rId2"/>
          <a:stretch>
            <a:fillRect/>
          </a:stretch>
        </p:blipFill>
        <p:spPr>
          <a:xfrm>
            <a:off x="347120" y="5822772"/>
            <a:ext cx="719390" cy="719390"/>
          </a:xfrm>
          <a:prstGeom prst="rect">
            <a:avLst/>
          </a:prstGeom>
        </p:spPr>
      </p:pic>
    </p:spTree>
    <p:extLst>
      <p:ext uri="{BB962C8B-B14F-4D97-AF65-F5344CB8AC3E}">
        <p14:creationId xmlns:p14="http://schemas.microsoft.com/office/powerpoint/2010/main" val="3618920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tx2">
                    <a:lumMod val="10000"/>
                  </a:schemeClr>
                </a:solidFill>
                <a:latin typeface="Arial" panose="020B0604020202020204" pitchFamily="34" charset="0"/>
                <a:cs typeface="Arial" panose="020B0604020202020204" pitchFamily="34" charset="0"/>
              </a:rPr>
              <a:t>Boligorganisationens regnskab 2023/24</a:t>
            </a:r>
            <a:endParaRPr lang="da-DK" dirty="0"/>
          </a:p>
        </p:txBody>
      </p:sp>
      <p:sp>
        <p:nvSpPr>
          <p:cNvPr id="5" name="Pladsholder til indhold 4"/>
          <p:cNvSpPr>
            <a:spLocks noGrp="1"/>
          </p:cNvSpPr>
          <p:nvPr>
            <p:ph idx="1"/>
          </p:nvPr>
        </p:nvSpPr>
        <p:spPr/>
        <p:txBody>
          <a:bodyPr>
            <a:normAutofit fontScale="92500" lnSpcReduction="10000"/>
          </a:bodyPr>
          <a:lstStyle/>
          <a:p>
            <a:pPr marL="457200" lvl="1" indent="0">
              <a:buNone/>
            </a:pPr>
            <a:r>
              <a:rPr lang="da-DK" sz="2000" b="1" dirty="0">
                <a:solidFill>
                  <a:srgbClr val="44546A">
                    <a:lumMod val="10000"/>
                  </a:srgbClr>
                </a:solidFill>
                <a:latin typeface="Arial" pitchFamily="34" charset="0"/>
                <a:cs typeface="Arial" pitchFamily="34" charset="0"/>
              </a:rPr>
              <a:t>Balancen </a:t>
            </a:r>
            <a:br>
              <a:rPr lang="da-DK" sz="2000" b="1" dirty="0">
                <a:solidFill>
                  <a:srgbClr val="44546A">
                    <a:lumMod val="10000"/>
                  </a:srgbClr>
                </a:solidFill>
                <a:latin typeface="Arial" pitchFamily="34" charset="0"/>
                <a:cs typeface="Arial" pitchFamily="34" charset="0"/>
              </a:rPr>
            </a:br>
            <a:endParaRPr lang="da-DK" sz="2000" b="1" dirty="0">
              <a:solidFill>
                <a:srgbClr val="44546A">
                  <a:lumMod val="10000"/>
                </a:srgbClr>
              </a:solidFill>
              <a:latin typeface="Arial" pitchFamily="34" charset="0"/>
              <a:cs typeface="Arial" pitchFamily="34" charset="0"/>
            </a:endParaRPr>
          </a:p>
          <a:p>
            <a:pPr marL="457200" lvl="1" indent="0">
              <a:buNone/>
            </a:pPr>
            <a:r>
              <a:rPr lang="da-DK" sz="2000" dirty="0">
                <a:solidFill>
                  <a:srgbClr val="44546A">
                    <a:lumMod val="10000"/>
                  </a:srgbClr>
                </a:solidFill>
                <a:latin typeface="Arial" pitchFamily="34" charset="0"/>
                <a:cs typeface="Arial" pitchFamily="34" charset="0"/>
              </a:rPr>
              <a:t>Indskud i RandersBolig			                         2.091.421 kr.</a:t>
            </a:r>
          </a:p>
          <a:p>
            <a:pPr marL="457200" lvl="1" indent="0">
              <a:buNone/>
            </a:pPr>
            <a:r>
              <a:rPr lang="da-DK" sz="2000" dirty="0">
                <a:solidFill>
                  <a:srgbClr val="44546A">
                    <a:lumMod val="10000"/>
                  </a:srgbClr>
                </a:solidFill>
                <a:latin typeface="Arial" pitchFamily="34" charset="0"/>
                <a:cs typeface="Arial" pitchFamily="34" charset="0"/>
              </a:rPr>
              <a:t>Indskud i Landsbyggefonden 			         	</a:t>
            </a:r>
            <a:br>
              <a:rPr lang="da-DK" sz="2000" dirty="0">
                <a:solidFill>
                  <a:srgbClr val="44546A">
                    <a:lumMod val="10000"/>
                  </a:srgbClr>
                </a:solidFill>
                <a:latin typeface="Arial" pitchFamily="34" charset="0"/>
                <a:cs typeface="Arial" pitchFamily="34" charset="0"/>
              </a:rPr>
            </a:br>
            <a:r>
              <a:rPr lang="da-DK" sz="2000" dirty="0">
                <a:solidFill>
                  <a:srgbClr val="44546A">
                    <a:lumMod val="10000"/>
                  </a:srgbClr>
                </a:solidFill>
                <a:latin typeface="Arial" pitchFamily="34" charset="0"/>
                <a:cs typeface="Arial" pitchFamily="34" charset="0"/>
              </a:rPr>
              <a:t>(heraf trækningsret </a:t>
            </a:r>
            <a:r>
              <a:rPr lang="da-DK" sz="2000" dirty="0">
                <a:solidFill>
                  <a:prstClr val="black"/>
                </a:solidFill>
                <a:latin typeface="Arial" pitchFamily="34" charset="0"/>
                <a:cs typeface="Arial" pitchFamily="34" charset="0"/>
              </a:rPr>
              <a:t>19.656.272 </a:t>
            </a:r>
            <a:r>
              <a:rPr lang="da-DK" sz="2000" dirty="0">
                <a:solidFill>
                  <a:srgbClr val="44546A">
                    <a:lumMod val="10000"/>
                  </a:srgbClr>
                </a:solidFill>
                <a:latin typeface="Arial" pitchFamily="34" charset="0"/>
                <a:cs typeface="Arial" pitchFamily="34" charset="0"/>
              </a:rPr>
              <a:t>kr.) 			         </a:t>
            </a:r>
            <a:r>
              <a:rPr lang="da-DK" sz="2000" u="sng" dirty="0">
                <a:solidFill>
                  <a:srgbClr val="44546A">
                    <a:lumMod val="10000"/>
                  </a:srgbClr>
                </a:solidFill>
                <a:latin typeface="Arial" pitchFamily="34" charset="0"/>
                <a:cs typeface="Arial" pitchFamily="34" charset="0"/>
              </a:rPr>
              <a:t>22.744.752 kr.</a:t>
            </a:r>
          </a:p>
          <a:p>
            <a:pPr marL="457200" lvl="1" indent="0">
              <a:buNone/>
            </a:pPr>
            <a:endParaRPr lang="da-DK" sz="2000" dirty="0">
              <a:solidFill>
                <a:srgbClr val="44546A">
                  <a:lumMod val="10000"/>
                </a:srgbClr>
              </a:solidFill>
              <a:latin typeface="Arial" pitchFamily="34" charset="0"/>
              <a:cs typeface="Arial" pitchFamily="34" charset="0"/>
            </a:endParaRPr>
          </a:p>
          <a:p>
            <a:pPr marL="457200" lvl="1" indent="0">
              <a:buNone/>
            </a:pPr>
            <a:r>
              <a:rPr lang="da-DK" sz="2000" dirty="0">
                <a:solidFill>
                  <a:srgbClr val="44546A">
                    <a:lumMod val="10000"/>
                  </a:srgbClr>
                </a:solidFill>
                <a:latin typeface="Arial" pitchFamily="34" charset="0"/>
                <a:cs typeface="Arial" pitchFamily="34" charset="0"/>
              </a:rPr>
              <a:t>Anlægsaktiver i alt				                       </a:t>
            </a:r>
            <a:r>
              <a:rPr lang="da-DK" sz="2000" u="sng" dirty="0">
                <a:solidFill>
                  <a:srgbClr val="44546A">
                    <a:lumMod val="10000"/>
                  </a:srgbClr>
                </a:solidFill>
                <a:latin typeface="Arial" pitchFamily="34" charset="0"/>
                <a:cs typeface="Arial" pitchFamily="34" charset="0"/>
              </a:rPr>
              <a:t>24.836.173 kr.</a:t>
            </a:r>
          </a:p>
          <a:p>
            <a:pPr marL="457200" lvl="1" indent="0">
              <a:buNone/>
            </a:pPr>
            <a:endParaRPr lang="da-DK" sz="2000" u="sng" dirty="0">
              <a:solidFill>
                <a:srgbClr val="44546A">
                  <a:lumMod val="10000"/>
                </a:srgbClr>
              </a:solidFill>
              <a:latin typeface="Arial" pitchFamily="34" charset="0"/>
              <a:cs typeface="Arial" pitchFamily="34" charset="0"/>
            </a:endParaRPr>
          </a:p>
          <a:p>
            <a:pPr marL="457200" lvl="1" indent="0">
              <a:buNone/>
            </a:pPr>
            <a:r>
              <a:rPr lang="da-DK" sz="2000" dirty="0">
                <a:solidFill>
                  <a:srgbClr val="44546A">
                    <a:lumMod val="10000"/>
                  </a:srgbClr>
                </a:solidFill>
                <a:latin typeface="Arial" pitchFamily="34" charset="0"/>
                <a:cs typeface="Arial" pitchFamily="34" charset="0"/>
              </a:rPr>
              <a:t>Værdipapirer					       158.809.608 kr.</a:t>
            </a:r>
          </a:p>
          <a:p>
            <a:pPr marL="457200" lvl="1" indent="0">
              <a:buNone/>
            </a:pPr>
            <a:r>
              <a:rPr lang="da-DK" sz="2000" dirty="0">
                <a:solidFill>
                  <a:srgbClr val="44546A">
                    <a:lumMod val="10000"/>
                  </a:srgbClr>
                </a:solidFill>
                <a:latin typeface="Arial" pitchFamily="34" charset="0"/>
                <a:cs typeface="Arial" pitchFamily="34" charset="0"/>
              </a:rPr>
              <a:t>Bankindestående 				                       11.344.327 kr.</a:t>
            </a:r>
          </a:p>
          <a:p>
            <a:pPr marL="457200" lvl="1" indent="0">
              <a:buNone/>
            </a:pPr>
            <a:r>
              <a:rPr lang="da-DK" sz="2000" dirty="0">
                <a:solidFill>
                  <a:srgbClr val="44546A">
                    <a:lumMod val="10000"/>
                  </a:srgbClr>
                </a:solidFill>
                <a:latin typeface="Arial" pitchFamily="34" charset="0"/>
                <a:cs typeface="Arial" pitchFamily="34" charset="0"/>
              </a:rPr>
              <a:t>Øvrige omsætningsaktiver				       </a:t>
            </a:r>
            <a:r>
              <a:rPr lang="da-DK" sz="2000" u="sng" dirty="0">
                <a:solidFill>
                  <a:srgbClr val="44546A">
                    <a:lumMod val="10000"/>
                  </a:srgbClr>
                </a:solidFill>
                <a:latin typeface="Arial" pitchFamily="34" charset="0"/>
                <a:cs typeface="Arial" pitchFamily="34" charset="0"/>
              </a:rPr>
              <a:t>    1.396.995 kr.</a:t>
            </a:r>
            <a:br>
              <a:rPr lang="da-DK" sz="2000" u="sng" dirty="0">
                <a:solidFill>
                  <a:srgbClr val="44546A">
                    <a:lumMod val="10000"/>
                  </a:srgbClr>
                </a:solidFill>
                <a:latin typeface="Arial" pitchFamily="34" charset="0"/>
                <a:cs typeface="Arial" pitchFamily="34" charset="0"/>
              </a:rPr>
            </a:br>
            <a:endParaRPr lang="da-DK" sz="2000" u="sng" dirty="0">
              <a:solidFill>
                <a:srgbClr val="44546A">
                  <a:lumMod val="10000"/>
                </a:srgbClr>
              </a:solidFill>
              <a:latin typeface="Arial" pitchFamily="34" charset="0"/>
              <a:cs typeface="Arial" pitchFamily="34" charset="0"/>
            </a:endParaRPr>
          </a:p>
          <a:p>
            <a:pPr marL="457200" lvl="1" indent="0">
              <a:buNone/>
            </a:pPr>
            <a:r>
              <a:rPr lang="da-DK" sz="2000" dirty="0">
                <a:solidFill>
                  <a:srgbClr val="44546A">
                    <a:lumMod val="10000"/>
                  </a:srgbClr>
                </a:solidFill>
                <a:latin typeface="Arial" pitchFamily="34" charset="0"/>
                <a:cs typeface="Arial" pitchFamily="34" charset="0"/>
              </a:rPr>
              <a:t>Omsætningsaktiver i alt			                     </a:t>
            </a:r>
            <a:r>
              <a:rPr lang="da-DK" sz="2000" u="sng" dirty="0">
                <a:solidFill>
                  <a:srgbClr val="44546A">
                    <a:lumMod val="10000"/>
                  </a:srgbClr>
                </a:solidFill>
                <a:latin typeface="Arial" pitchFamily="34" charset="0"/>
                <a:cs typeface="Arial" pitchFamily="34" charset="0"/>
              </a:rPr>
              <a:t>172.640.851 kr.</a:t>
            </a:r>
          </a:p>
          <a:p>
            <a:pPr marL="457200" lvl="1" indent="0">
              <a:buNone/>
            </a:pPr>
            <a:endParaRPr lang="da-DK" sz="2000" u="sng" dirty="0">
              <a:solidFill>
                <a:srgbClr val="44546A">
                  <a:lumMod val="10000"/>
                </a:srgbClr>
              </a:solidFill>
              <a:latin typeface="Arial" pitchFamily="34" charset="0"/>
              <a:cs typeface="Arial" pitchFamily="34" charset="0"/>
            </a:endParaRPr>
          </a:p>
          <a:p>
            <a:pPr marL="457200" lvl="1" indent="0">
              <a:buNone/>
            </a:pPr>
            <a:r>
              <a:rPr lang="da-DK" sz="2000" b="1" dirty="0">
                <a:solidFill>
                  <a:srgbClr val="44546A">
                    <a:lumMod val="10000"/>
                  </a:srgbClr>
                </a:solidFill>
                <a:latin typeface="Arial" pitchFamily="34" charset="0"/>
                <a:cs typeface="Arial" pitchFamily="34" charset="0"/>
              </a:rPr>
              <a:t>Aktiver i alt                                                                             </a:t>
            </a:r>
            <a:r>
              <a:rPr lang="da-DK" sz="2000" b="1" u="sng" dirty="0">
                <a:solidFill>
                  <a:srgbClr val="44546A">
                    <a:lumMod val="10000"/>
                  </a:srgbClr>
                </a:solidFill>
                <a:latin typeface="Arial" pitchFamily="34" charset="0"/>
                <a:cs typeface="Arial" pitchFamily="34" charset="0"/>
              </a:rPr>
              <a:t>197.477.024 kr.</a:t>
            </a:r>
            <a:endParaRPr lang="da-DK" u="sng" dirty="0"/>
          </a:p>
        </p:txBody>
      </p:sp>
      <p:pic>
        <p:nvPicPr>
          <p:cNvPr id="6" name="Billede 5"/>
          <p:cNvPicPr>
            <a:picLocks noChangeAspect="1"/>
          </p:cNvPicPr>
          <p:nvPr/>
        </p:nvPicPr>
        <p:blipFill>
          <a:blip r:embed="rId2"/>
          <a:stretch>
            <a:fillRect/>
          </a:stretch>
        </p:blipFill>
        <p:spPr>
          <a:xfrm>
            <a:off x="204185" y="5967953"/>
            <a:ext cx="719390" cy="719390"/>
          </a:xfrm>
          <a:prstGeom prst="rect">
            <a:avLst/>
          </a:prstGeom>
        </p:spPr>
      </p:pic>
    </p:spTree>
    <p:extLst>
      <p:ext uri="{BB962C8B-B14F-4D97-AF65-F5344CB8AC3E}">
        <p14:creationId xmlns:p14="http://schemas.microsoft.com/office/powerpoint/2010/main" val="2622561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a:normAutofit lnSpcReduction="10000"/>
          </a:bodyPr>
          <a:lstStyle/>
          <a:p>
            <a:pPr marL="457200" lvl="1" indent="0">
              <a:buNone/>
            </a:pPr>
            <a:r>
              <a:rPr lang="da-DK" sz="2200" b="1" dirty="0">
                <a:solidFill>
                  <a:srgbClr val="44546A">
                    <a:lumMod val="10000"/>
                  </a:srgbClr>
                </a:solidFill>
                <a:latin typeface="Arial" pitchFamily="34" charset="0"/>
                <a:cs typeface="Arial" pitchFamily="34" charset="0"/>
              </a:rPr>
              <a:t>Balancen </a:t>
            </a:r>
          </a:p>
          <a:p>
            <a:pPr marL="457200" lvl="1" indent="0">
              <a:buNone/>
            </a:pPr>
            <a:r>
              <a:rPr lang="da-DK" sz="2200" dirty="0">
                <a:solidFill>
                  <a:srgbClr val="44546A">
                    <a:lumMod val="10000"/>
                  </a:srgbClr>
                </a:solidFill>
                <a:latin typeface="Arial" pitchFamily="34" charset="0"/>
                <a:cs typeface="Arial" pitchFamily="34" charset="0"/>
              </a:rPr>
              <a:t>Dispositionsfonden</a:t>
            </a:r>
            <a:br>
              <a:rPr lang="da-DK" sz="2200" dirty="0">
                <a:solidFill>
                  <a:srgbClr val="44546A">
                    <a:lumMod val="10000"/>
                  </a:srgbClr>
                </a:solidFill>
                <a:latin typeface="Arial" pitchFamily="34" charset="0"/>
                <a:cs typeface="Arial" pitchFamily="34" charset="0"/>
              </a:rPr>
            </a:br>
            <a:r>
              <a:rPr lang="da-DK" sz="2000" dirty="0">
                <a:solidFill>
                  <a:srgbClr val="44546A">
                    <a:lumMod val="10000"/>
                  </a:srgbClr>
                </a:solidFill>
                <a:latin typeface="Arial" pitchFamily="34" charset="0"/>
                <a:cs typeface="Arial" pitchFamily="34" charset="0"/>
              </a:rPr>
              <a:t>- Saldo pr. 30/9 2024	 		 57.710.236 kr.</a:t>
            </a:r>
            <a:br>
              <a:rPr lang="da-DK" sz="2000" dirty="0">
                <a:solidFill>
                  <a:srgbClr val="44546A">
                    <a:lumMod val="10000"/>
                  </a:srgbClr>
                </a:solidFill>
                <a:latin typeface="Arial" pitchFamily="34" charset="0"/>
                <a:cs typeface="Arial" pitchFamily="34" charset="0"/>
              </a:rPr>
            </a:br>
            <a:r>
              <a:rPr lang="da-DK" sz="2000" dirty="0">
                <a:solidFill>
                  <a:srgbClr val="44546A">
                    <a:lumMod val="10000"/>
                  </a:srgbClr>
                </a:solidFill>
                <a:latin typeface="Arial" pitchFamily="34" charset="0"/>
                <a:cs typeface="Arial" pitchFamily="34" charset="0"/>
              </a:rPr>
              <a:t>- Disponibel del 			  	 34.965.484 kr.</a:t>
            </a:r>
            <a:br>
              <a:rPr lang="da-DK" sz="2000" dirty="0">
                <a:solidFill>
                  <a:srgbClr val="44546A">
                    <a:lumMod val="10000"/>
                  </a:srgbClr>
                </a:solidFill>
                <a:latin typeface="Arial" pitchFamily="34" charset="0"/>
                <a:cs typeface="Arial" pitchFamily="34" charset="0"/>
              </a:rPr>
            </a:br>
            <a:r>
              <a:rPr lang="da-DK" sz="2000" dirty="0">
                <a:solidFill>
                  <a:srgbClr val="44546A">
                    <a:lumMod val="10000"/>
                  </a:srgbClr>
                </a:solidFill>
                <a:latin typeface="Arial" pitchFamily="34" charset="0"/>
                <a:cs typeface="Arial" pitchFamily="34" charset="0"/>
              </a:rPr>
              <a:t>- Pr. lejemålsenhed 		     	       	        21.983 kr.</a:t>
            </a:r>
          </a:p>
          <a:p>
            <a:pPr marL="457200" lvl="1" indent="0">
              <a:buNone/>
            </a:pPr>
            <a:br>
              <a:rPr lang="da-DK" sz="2200" dirty="0">
                <a:solidFill>
                  <a:srgbClr val="44546A">
                    <a:lumMod val="10000"/>
                  </a:srgbClr>
                </a:solidFill>
                <a:latin typeface="Arial" pitchFamily="34" charset="0"/>
                <a:cs typeface="Arial" pitchFamily="34" charset="0"/>
              </a:rPr>
            </a:br>
            <a:r>
              <a:rPr lang="da-DK" sz="2200" dirty="0">
                <a:solidFill>
                  <a:srgbClr val="44546A">
                    <a:lumMod val="10000"/>
                  </a:srgbClr>
                </a:solidFill>
                <a:latin typeface="Arial" pitchFamily="34" charset="0"/>
                <a:cs typeface="Arial" pitchFamily="34" charset="0"/>
              </a:rPr>
              <a:t>En stigning på ca. 2.355.484 kr. i den disponible saldo. </a:t>
            </a:r>
            <a:br>
              <a:rPr lang="da-DK" sz="2200" dirty="0">
                <a:solidFill>
                  <a:srgbClr val="44546A">
                    <a:lumMod val="10000"/>
                  </a:srgbClr>
                </a:solidFill>
                <a:latin typeface="Arial" pitchFamily="34" charset="0"/>
                <a:cs typeface="Arial" pitchFamily="34" charset="0"/>
                <a:sym typeface="Wingdings" panose="05000000000000000000" pitchFamily="2" charset="2"/>
              </a:rPr>
            </a:br>
            <a:endParaRPr lang="da-DK" sz="2200" dirty="0">
              <a:solidFill>
                <a:srgbClr val="44546A">
                  <a:lumMod val="10000"/>
                </a:srgbClr>
              </a:solidFill>
              <a:latin typeface="Arial" pitchFamily="34" charset="0"/>
              <a:cs typeface="Arial" pitchFamily="34" charset="0"/>
              <a:sym typeface="Wingdings" panose="05000000000000000000" pitchFamily="2" charset="2"/>
            </a:endParaRPr>
          </a:p>
          <a:p>
            <a:pPr marL="457200" lvl="1" indent="0">
              <a:buNone/>
            </a:pPr>
            <a:r>
              <a:rPr lang="da-DK" sz="2200" dirty="0">
                <a:solidFill>
                  <a:srgbClr val="44546A">
                    <a:lumMod val="10000"/>
                  </a:srgbClr>
                </a:solidFill>
                <a:latin typeface="Arial" pitchFamily="34" charset="0"/>
                <a:cs typeface="Arial" pitchFamily="34" charset="0"/>
                <a:sym typeface="Wingdings" panose="05000000000000000000" pitchFamily="2" charset="2"/>
              </a:rPr>
              <a:t>Arbejdskapitalen</a:t>
            </a:r>
            <a:br>
              <a:rPr lang="da-DK" sz="2200" dirty="0">
                <a:solidFill>
                  <a:srgbClr val="44546A">
                    <a:lumMod val="10000"/>
                  </a:srgbClr>
                </a:solidFill>
                <a:latin typeface="Arial" pitchFamily="34" charset="0"/>
                <a:cs typeface="Arial" pitchFamily="34" charset="0"/>
                <a:sym typeface="Wingdings" panose="05000000000000000000" pitchFamily="2" charset="2"/>
              </a:rPr>
            </a:br>
            <a:r>
              <a:rPr lang="da-DK" sz="2200" dirty="0">
                <a:solidFill>
                  <a:srgbClr val="44546A">
                    <a:lumMod val="10000"/>
                  </a:srgbClr>
                </a:solidFill>
                <a:latin typeface="Arial" pitchFamily="34" charset="0"/>
                <a:cs typeface="Arial" pitchFamily="34" charset="0"/>
                <a:sym typeface="Wingdings" panose="05000000000000000000" pitchFamily="2" charset="2"/>
              </a:rPr>
              <a:t>- </a:t>
            </a:r>
            <a:r>
              <a:rPr lang="da-DK" sz="2000" dirty="0">
                <a:solidFill>
                  <a:srgbClr val="44546A">
                    <a:lumMod val="10000"/>
                  </a:srgbClr>
                </a:solidFill>
                <a:latin typeface="Arial" pitchFamily="34" charset="0"/>
                <a:cs typeface="Arial" pitchFamily="34" charset="0"/>
                <a:sym typeface="Wingdings" panose="05000000000000000000" pitchFamily="2" charset="2"/>
              </a:rPr>
              <a:t>Saldo pr. 30/9 2024			14.342.058 kr.</a:t>
            </a:r>
            <a:br>
              <a:rPr lang="da-DK" sz="2000" dirty="0">
                <a:solidFill>
                  <a:srgbClr val="44546A">
                    <a:lumMod val="10000"/>
                  </a:srgbClr>
                </a:solidFill>
                <a:latin typeface="Arial" pitchFamily="34" charset="0"/>
                <a:cs typeface="Arial" pitchFamily="34" charset="0"/>
                <a:sym typeface="Wingdings" panose="05000000000000000000" pitchFamily="2" charset="2"/>
              </a:rPr>
            </a:br>
            <a:r>
              <a:rPr lang="da-DK" sz="2000" dirty="0">
                <a:solidFill>
                  <a:srgbClr val="44546A">
                    <a:lumMod val="10000"/>
                  </a:srgbClr>
                </a:solidFill>
                <a:latin typeface="Arial" pitchFamily="34" charset="0"/>
                <a:cs typeface="Arial" pitchFamily="34" charset="0"/>
                <a:sym typeface="Wingdings" panose="05000000000000000000" pitchFamily="2" charset="2"/>
              </a:rPr>
              <a:t>- Disponibel del 				12.250.637 kr.</a:t>
            </a:r>
            <a:br>
              <a:rPr lang="da-DK" sz="2000" dirty="0">
                <a:solidFill>
                  <a:srgbClr val="44546A">
                    <a:lumMod val="10000"/>
                  </a:srgbClr>
                </a:solidFill>
                <a:latin typeface="Arial" pitchFamily="34" charset="0"/>
                <a:cs typeface="Arial" pitchFamily="34" charset="0"/>
                <a:sym typeface="Wingdings" panose="05000000000000000000" pitchFamily="2" charset="2"/>
              </a:rPr>
            </a:br>
            <a:r>
              <a:rPr lang="da-DK" sz="2000" dirty="0">
                <a:solidFill>
                  <a:srgbClr val="44546A">
                    <a:lumMod val="10000"/>
                  </a:srgbClr>
                </a:solidFill>
                <a:latin typeface="Arial" pitchFamily="34" charset="0"/>
                <a:cs typeface="Arial" pitchFamily="34" charset="0"/>
                <a:sym typeface="Wingdings" panose="05000000000000000000" pitchFamily="2" charset="2"/>
              </a:rPr>
              <a:t>- Pr. lejemålsenhed		    	                      7.702 kr.</a:t>
            </a:r>
            <a:br>
              <a:rPr lang="da-DK" sz="2000" dirty="0">
                <a:solidFill>
                  <a:srgbClr val="44546A">
                    <a:lumMod val="10000"/>
                  </a:srgbClr>
                </a:solidFill>
                <a:latin typeface="Arial" pitchFamily="34" charset="0"/>
                <a:cs typeface="Arial" pitchFamily="34" charset="0"/>
                <a:sym typeface="Wingdings" panose="05000000000000000000" pitchFamily="2" charset="2"/>
              </a:rPr>
            </a:br>
            <a:endParaRPr lang="da-DK" sz="2000" dirty="0">
              <a:solidFill>
                <a:srgbClr val="44546A">
                  <a:lumMod val="10000"/>
                </a:srgbClr>
              </a:solidFill>
              <a:latin typeface="Arial" pitchFamily="34" charset="0"/>
              <a:cs typeface="Arial" pitchFamily="34" charset="0"/>
              <a:sym typeface="Wingdings" panose="05000000000000000000" pitchFamily="2" charset="2"/>
            </a:endParaRPr>
          </a:p>
          <a:p>
            <a:pPr marL="457200" lvl="1" indent="0">
              <a:buNone/>
            </a:pPr>
            <a:r>
              <a:rPr lang="da-DK" sz="2200" dirty="0">
                <a:solidFill>
                  <a:srgbClr val="44546A">
                    <a:lumMod val="10000"/>
                  </a:srgbClr>
                </a:solidFill>
                <a:latin typeface="Arial" pitchFamily="34" charset="0"/>
                <a:cs typeface="Arial" pitchFamily="34" charset="0"/>
                <a:sym typeface="Wingdings" panose="05000000000000000000" pitchFamily="2" charset="2"/>
              </a:rPr>
              <a:t>En stigning på ca. 3.647.186 kr. i den disponible saldo, svarende til årets overskud.</a:t>
            </a:r>
            <a:endParaRPr lang="da-DK" sz="2200" dirty="0">
              <a:solidFill>
                <a:srgbClr val="44546A">
                  <a:lumMod val="10000"/>
                </a:srgbClr>
              </a:solidFill>
              <a:latin typeface="Arial" pitchFamily="34" charset="0"/>
              <a:cs typeface="Arial" pitchFamily="34" charset="0"/>
            </a:endParaRPr>
          </a:p>
          <a:p>
            <a:endParaRPr lang="da-DK" dirty="0"/>
          </a:p>
        </p:txBody>
      </p:sp>
      <p:sp>
        <p:nvSpPr>
          <p:cNvPr id="4" name="Titel 3"/>
          <p:cNvSpPr>
            <a:spLocks noGrp="1"/>
          </p:cNvSpPr>
          <p:nvPr>
            <p:ph type="title"/>
          </p:nvPr>
        </p:nvSpPr>
        <p:spPr>
          <a:xfrm>
            <a:off x="838200" y="677041"/>
            <a:ext cx="9477274" cy="701731"/>
          </a:xfrm>
          <a:prstGeom prst="rect">
            <a:avLst/>
          </a:prstGeom>
        </p:spPr>
        <p:txBody>
          <a:bodyPr wrap="none">
            <a:spAutoFit/>
          </a:bodyPr>
          <a:lstStyle/>
          <a:p>
            <a:r>
              <a:rPr lang="da-DK" dirty="0">
                <a:solidFill>
                  <a:schemeClr val="tx2">
                    <a:lumMod val="10000"/>
                  </a:schemeClr>
                </a:solidFill>
                <a:latin typeface="Arial" panose="020B0604020202020204" pitchFamily="34" charset="0"/>
                <a:cs typeface="Arial" panose="020B0604020202020204" pitchFamily="34" charset="0"/>
              </a:rPr>
              <a:t>Boligorganisationens regnskab 23/24</a:t>
            </a:r>
            <a:endParaRPr lang="da-DK" dirty="0"/>
          </a:p>
        </p:txBody>
      </p:sp>
      <p:pic>
        <p:nvPicPr>
          <p:cNvPr id="5" name="Billede 4"/>
          <p:cNvPicPr>
            <a:picLocks noChangeAspect="1"/>
          </p:cNvPicPr>
          <p:nvPr/>
        </p:nvPicPr>
        <p:blipFill>
          <a:blip r:embed="rId2"/>
          <a:stretch>
            <a:fillRect/>
          </a:stretch>
        </p:blipFill>
        <p:spPr>
          <a:xfrm>
            <a:off x="204185" y="5967953"/>
            <a:ext cx="719390" cy="719390"/>
          </a:xfrm>
          <a:prstGeom prst="rect">
            <a:avLst/>
          </a:prstGeom>
        </p:spPr>
      </p:pic>
    </p:spTree>
    <p:extLst>
      <p:ext uri="{BB962C8B-B14F-4D97-AF65-F5344CB8AC3E}">
        <p14:creationId xmlns:p14="http://schemas.microsoft.com/office/powerpoint/2010/main" val="2894688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a:normAutofit lnSpcReduction="10000"/>
          </a:bodyPr>
          <a:lstStyle/>
          <a:p>
            <a:pPr marL="0" lvl="0" indent="0">
              <a:buNone/>
            </a:pPr>
            <a:r>
              <a:rPr lang="da-DK" sz="2200" b="1" dirty="0">
                <a:solidFill>
                  <a:srgbClr val="000000"/>
                </a:solidFill>
                <a:latin typeface="Arial" pitchFamily="34" charset="0"/>
                <a:cs typeface="Arial" pitchFamily="34" charset="0"/>
              </a:rPr>
              <a:t>Balancen</a:t>
            </a:r>
          </a:p>
          <a:p>
            <a:pPr marL="0" lvl="0" indent="0">
              <a:buNone/>
            </a:pPr>
            <a:endParaRPr lang="da-DK" sz="2200" b="1" dirty="0">
              <a:solidFill>
                <a:srgbClr val="000000"/>
              </a:solidFill>
              <a:latin typeface="Arial" pitchFamily="34" charset="0"/>
              <a:cs typeface="Arial" pitchFamily="34" charset="0"/>
            </a:endParaRPr>
          </a:p>
          <a:p>
            <a:pPr marL="0" lvl="0" indent="0">
              <a:buNone/>
            </a:pPr>
            <a:r>
              <a:rPr lang="da-DK" sz="2200" b="1" dirty="0">
                <a:solidFill>
                  <a:srgbClr val="44546A">
                    <a:lumMod val="10000"/>
                  </a:srgbClr>
                </a:solidFill>
                <a:latin typeface="Arial" pitchFamily="34" charset="0"/>
                <a:cs typeface="Arial" pitchFamily="34" charset="0"/>
              </a:rPr>
              <a:t>Likviditet</a:t>
            </a:r>
            <a:br>
              <a:rPr lang="da-DK" sz="2200" dirty="0">
                <a:solidFill>
                  <a:srgbClr val="44546A">
                    <a:lumMod val="10000"/>
                  </a:srgbClr>
                </a:solidFill>
                <a:latin typeface="Arial" pitchFamily="34" charset="0"/>
                <a:cs typeface="Arial" pitchFamily="34" charset="0"/>
              </a:rPr>
            </a:br>
            <a:r>
              <a:rPr lang="da-DK" sz="2200" dirty="0">
                <a:solidFill>
                  <a:srgbClr val="44546A">
                    <a:lumMod val="10000"/>
                  </a:srgbClr>
                </a:solidFill>
                <a:latin typeface="Arial" pitchFamily="34" charset="0"/>
                <a:cs typeface="Arial" pitchFamily="34" charset="0"/>
              </a:rPr>
              <a:t>- Likvide beholdninger pr. 30/9 2024	  </a:t>
            </a:r>
            <a:r>
              <a:rPr lang="da-DK" sz="2200" dirty="0">
                <a:latin typeface="Arial" pitchFamily="34" charset="0"/>
                <a:cs typeface="Arial" pitchFamily="34" charset="0"/>
              </a:rPr>
              <a:t>170.153.935 kr.</a:t>
            </a:r>
            <a:br>
              <a:rPr lang="da-DK" sz="2200" dirty="0">
                <a:latin typeface="Arial" pitchFamily="34" charset="0"/>
                <a:cs typeface="Arial" pitchFamily="34" charset="0"/>
              </a:rPr>
            </a:br>
            <a:r>
              <a:rPr lang="da-DK" sz="2200" dirty="0">
                <a:solidFill>
                  <a:srgbClr val="44546A">
                    <a:lumMod val="10000"/>
                  </a:srgbClr>
                </a:solidFill>
                <a:latin typeface="Arial" pitchFamily="34" charset="0"/>
                <a:cs typeface="Arial" pitchFamily="34" charset="0"/>
              </a:rPr>
              <a:t>- Mellemregning med afdelingerne	  121.838.669 kr.</a:t>
            </a:r>
            <a:br>
              <a:rPr lang="da-DK" sz="2200" dirty="0">
                <a:solidFill>
                  <a:srgbClr val="44546A">
                    <a:lumMod val="10000"/>
                  </a:srgbClr>
                </a:solidFill>
                <a:latin typeface="Arial" pitchFamily="34" charset="0"/>
                <a:cs typeface="Arial" pitchFamily="34" charset="0"/>
              </a:rPr>
            </a:br>
            <a:r>
              <a:rPr lang="da-DK" sz="2200" dirty="0">
                <a:solidFill>
                  <a:srgbClr val="44546A">
                    <a:lumMod val="10000"/>
                  </a:srgbClr>
                </a:solidFill>
                <a:latin typeface="Arial" pitchFamily="34" charset="0"/>
                <a:cs typeface="Arial" pitchFamily="34" charset="0"/>
              </a:rPr>
              <a:t>- Disponibel dispositionsfond		    34.965.484 kr.</a:t>
            </a:r>
          </a:p>
          <a:p>
            <a:pPr marL="0" lvl="0" indent="0">
              <a:buNone/>
            </a:pPr>
            <a:br>
              <a:rPr lang="da-DK" sz="2200" dirty="0">
                <a:solidFill>
                  <a:srgbClr val="44546A">
                    <a:lumMod val="10000"/>
                  </a:srgbClr>
                </a:solidFill>
                <a:latin typeface="Arial" pitchFamily="34" charset="0"/>
                <a:cs typeface="Arial" pitchFamily="34" charset="0"/>
              </a:rPr>
            </a:br>
            <a:r>
              <a:rPr lang="da-DK" sz="2200" dirty="0">
                <a:solidFill>
                  <a:srgbClr val="44546A">
                    <a:lumMod val="10000"/>
                  </a:srgbClr>
                </a:solidFill>
                <a:latin typeface="Arial" pitchFamily="34" charset="0"/>
                <a:cs typeface="Arial" pitchFamily="34" charset="0"/>
              </a:rPr>
              <a:t>Der er uomtvistelig god sikkerhed for afdelingernes og boligorganisationens midler. De likvide beholdninger er steget med ca. 5,4 mio. kr. i forhold til sidste år som følge af kursgevinst i regnskabsåret og kapitaludlodning fra RandersBolig til ejerkredsen.</a:t>
            </a:r>
            <a:br>
              <a:rPr lang="da-DK" sz="2200" dirty="0">
                <a:solidFill>
                  <a:srgbClr val="44546A">
                    <a:lumMod val="10000"/>
                  </a:srgbClr>
                </a:solidFill>
                <a:latin typeface="Arial" pitchFamily="34" charset="0"/>
                <a:cs typeface="Arial" pitchFamily="34" charset="0"/>
              </a:rPr>
            </a:br>
            <a:endParaRPr lang="da-DK" sz="2200" dirty="0">
              <a:solidFill>
                <a:srgbClr val="44546A">
                  <a:lumMod val="10000"/>
                </a:srgbClr>
              </a:solidFill>
              <a:latin typeface="Arial" pitchFamily="34" charset="0"/>
              <a:cs typeface="Arial" pitchFamily="34" charset="0"/>
            </a:endParaRPr>
          </a:p>
          <a:p>
            <a:pPr lvl="0">
              <a:buFont typeface="Wingdings" panose="05000000000000000000" pitchFamily="2" charset="2"/>
              <a:buChar char="Ø"/>
            </a:pPr>
            <a:r>
              <a:rPr lang="da-DK" sz="2200" dirty="0">
                <a:solidFill>
                  <a:srgbClr val="44546A">
                    <a:lumMod val="10000"/>
                  </a:srgbClr>
                </a:solidFill>
                <a:latin typeface="Arial" pitchFamily="34" charset="0"/>
                <a:cs typeface="Arial" pitchFamily="34" charset="0"/>
              </a:rPr>
              <a:t>Egen trækningsret i landsbyggefonden udgør 19.656.272 kr. pr. 30/09 2024 </a:t>
            </a:r>
          </a:p>
          <a:p>
            <a:endParaRPr lang="da-DK" dirty="0"/>
          </a:p>
        </p:txBody>
      </p:sp>
      <p:sp>
        <p:nvSpPr>
          <p:cNvPr id="4" name="Titel 3"/>
          <p:cNvSpPr>
            <a:spLocks noGrp="1"/>
          </p:cNvSpPr>
          <p:nvPr>
            <p:ph type="title"/>
          </p:nvPr>
        </p:nvSpPr>
        <p:spPr>
          <a:xfrm>
            <a:off x="838200" y="677041"/>
            <a:ext cx="9477274" cy="701731"/>
          </a:xfrm>
          <a:prstGeom prst="rect">
            <a:avLst/>
          </a:prstGeom>
        </p:spPr>
        <p:txBody>
          <a:bodyPr wrap="none">
            <a:spAutoFit/>
          </a:bodyPr>
          <a:lstStyle/>
          <a:p>
            <a:r>
              <a:rPr lang="da-DK" dirty="0">
                <a:solidFill>
                  <a:schemeClr val="tx2">
                    <a:lumMod val="10000"/>
                  </a:schemeClr>
                </a:solidFill>
                <a:latin typeface="Arial" panose="020B0604020202020204" pitchFamily="34" charset="0"/>
                <a:cs typeface="Arial" panose="020B0604020202020204" pitchFamily="34" charset="0"/>
              </a:rPr>
              <a:t>Boligorganisationens regnskab 23/24</a:t>
            </a:r>
            <a:endParaRPr lang="da-DK" dirty="0"/>
          </a:p>
        </p:txBody>
      </p:sp>
      <p:pic>
        <p:nvPicPr>
          <p:cNvPr id="5" name="Billede 4"/>
          <p:cNvPicPr>
            <a:picLocks noChangeAspect="1"/>
          </p:cNvPicPr>
          <p:nvPr/>
        </p:nvPicPr>
        <p:blipFill>
          <a:blip r:embed="rId2"/>
          <a:stretch>
            <a:fillRect/>
          </a:stretch>
        </p:blipFill>
        <p:spPr>
          <a:xfrm>
            <a:off x="204185" y="5967953"/>
            <a:ext cx="719390" cy="719390"/>
          </a:xfrm>
          <a:prstGeom prst="rect">
            <a:avLst/>
          </a:prstGeom>
        </p:spPr>
      </p:pic>
    </p:spTree>
    <p:extLst>
      <p:ext uri="{BB962C8B-B14F-4D97-AF65-F5344CB8AC3E}">
        <p14:creationId xmlns:p14="http://schemas.microsoft.com/office/powerpoint/2010/main" val="3284574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tx2">
                    <a:lumMod val="10000"/>
                  </a:schemeClr>
                </a:solidFill>
                <a:latin typeface="Arial" panose="020B0604020202020204" pitchFamily="34" charset="0"/>
                <a:cs typeface="Arial" panose="020B0604020202020204" pitchFamily="34" charset="0"/>
              </a:rPr>
              <a:t>Boligorganisationens regnskab 2023/24</a:t>
            </a:r>
            <a:endParaRPr lang="da-DK" dirty="0"/>
          </a:p>
        </p:txBody>
      </p:sp>
      <p:sp>
        <p:nvSpPr>
          <p:cNvPr id="3" name="Pladsholder til indhold 2"/>
          <p:cNvSpPr>
            <a:spLocks noGrp="1"/>
          </p:cNvSpPr>
          <p:nvPr>
            <p:ph idx="1"/>
          </p:nvPr>
        </p:nvSpPr>
        <p:spPr/>
        <p:txBody>
          <a:bodyPr/>
          <a:lstStyle/>
          <a:p>
            <a:pPr>
              <a:buFont typeface="Wingdings" panose="05000000000000000000" pitchFamily="2" charset="2"/>
              <a:buChar char="Ø"/>
            </a:pPr>
            <a:endParaRPr lang="da-DK" dirty="0">
              <a:solidFill>
                <a:schemeClr val="tx2">
                  <a:lumMod val="10000"/>
                </a:schemeClr>
              </a:solidFill>
            </a:endParaRPr>
          </a:p>
          <a:p>
            <a:pPr>
              <a:buClrTx/>
              <a:buFont typeface="Wingdings" panose="05000000000000000000" pitchFamily="2" charset="2"/>
              <a:buChar char="Ø"/>
            </a:pPr>
            <a:r>
              <a:rPr lang="da-DK" dirty="0">
                <a:solidFill>
                  <a:schemeClr val="tx2">
                    <a:lumMod val="10000"/>
                  </a:schemeClr>
                </a:solidFill>
                <a:latin typeface="Arial" panose="020B0604020202020204" pitchFamily="34" charset="0"/>
                <a:cs typeface="Arial" panose="020B0604020202020204" pitchFamily="34" charset="0"/>
              </a:rPr>
              <a:t>Tab ved lejeledighed dækket af dispositionsfonden 1.016.088 kr. (ca. 46 </a:t>
            </a:r>
            <a:r>
              <a:rPr lang="da-DK" dirty="0" err="1">
                <a:solidFill>
                  <a:schemeClr val="tx2">
                    <a:lumMod val="10000"/>
                  </a:schemeClr>
                </a:solidFill>
                <a:latin typeface="Arial" panose="020B0604020202020204" pitchFamily="34" charset="0"/>
                <a:cs typeface="Arial" panose="020B0604020202020204" pitchFamily="34" charset="0"/>
              </a:rPr>
              <a:t>tkr</a:t>
            </a:r>
            <a:r>
              <a:rPr lang="da-DK" dirty="0">
                <a:solidFill>
                  <a:schemeClr val="tx2">
                    <a:lumMod val="10000"/>
                  </a:schemeClr>
                </a:solidFill>
                <a:latin typeface="Arial" panose="020B0604020202020204" pitchFamily="34" charset="0"/>
                <a:cs typeface="Arial" panose="020B0604020202020204" pitchFamily="34" charset="0"/>
              </a:rPr>
              <a:t>. mere end sidste regnskabsår)</a:t>
            </a:r>
            <a:br>
              <a:rPr lang="da-DK" dirty="0">
                <a:solidFill>
                  <a:schemeClr val="tx2">
                    <a:lumMod val="10000"/>
                  </a:schemeClr>
                </a:solidFill>
                <a:latin typeface="Arial" panose="020B0604020202020204" pitchFamily="34" charset="0"/>
                <a:cs typeface="Arial" panose="020B0604020202020204" pitchFamily="34" charset="0"/>
              </a:rPr>
            </a:br>
            <a:endParaRPr lang="da-DK" dirty="0">
              <a:solidFill>
                <a:schemeClr val="tx2">
                  <a:lumMod val="10000"/>
                </a:schemeClr>
              </a:solidFill>
              <a:latin typeface="Arial" panose="020B0604020202020204" pitchFamily="34" charset="0"/>
              <a:cs typeface="Arial" panose="020B0604020202020204" pitchFamily="34" charset="0"/>
            </a:endParaRPr>
          </a:p>
          <a:p>
            <a:pPr>
              <a:buFont typeface="Wingdings" panose="05000000000000000000" pitchFamily="2" charset="2"/>
              <a:buChar char="Ø"/>
            </a:pPr>
            <a:endParaRPr lang="da-DK" dirty="0">
              <a:solidFill>
                <a:schemeClr val="tx2">
                  <a:lumMod val="10000"/>
                </a:schemeClr>
              </a:solidFill>
              <a:latin typeface="Arial" panose="020B0604020202020204" pitchFamily="34" charset="0"/>
              <a:cs typeface="Arial" panose="020B0604020202020204" pitchFamily="34" charset="0"/>
            </a:endParaRPr>
          </a:p>
          <a:p>
            <a:pPr>
              <a:buClrTx/>
              <a:buFont typeface="Wingdings" panose="05000000000000000000" pitchFamily="2" charset="2"/>
              <a:buChar char="Ø"/>
            </a:pPr>
            <a:r>
              <a:rPr lang="da-DK" dirty="0">
                <a:solidFill>
                  <a:schemeClr val="tx2">
                    <a:lumMod val="10000"/>
                  </a:schemeClr>
                </a:solidFill>
                <a:latin typeface="Arial" panose="020B0604020202020204" pitchFamily="34" charset="0"/>
                <a:cs typeface="Arial" panose="020B0604020202020204" pitchFamily="34" charset="0"/>
              </a:rPr>
              <a:t>Tab ved fraflytning dækket af dispositionsfonden 519.638 kr. </a:t>
            </a:r>
          </a:p>
          <a:p>
            <a:pPr marL="0" indent="0">
              <a:spcBef>
                <a:spcPts val="0"/>
              </a:spcBef>
              <a:buClrTx/>
              <a:buNone/>
            </a:pPr>
            <a:r>
              <a:rPr lang="da-DK" dirty="0">
                <a:solidFill>
                  <a:schemeClr val="tx2">
                    <a:lumMod val="10000"/>
                  </a:schemeClr>
                </a:solidFill>
                <a:latin typeface="Arial" panose="020B0604020202020204" pitchFamily="34" charset="0"/>
                <a:cs typeface="Arial" panose="020B0604020202020204" pitchFamily="34" charset="0"/>
              </a:rPr>
              <a:t>    (ca. 227 </a:t>
            </a:r>
            <a:r>
              <a:rPr lang="da-DK" dirty="0" err="1">
                <a:solidFill>
                  <a:schemeClr val="tx2">
                    <a:lumMod val="10000"/>
                  </a:schemeClr>
                </a:solidFill>
                <a:latin typeface="Arial" panose="020B0604020202020204" pitchFamily="34" charset="0"/>
                <a:cs typeface="Arial" panose="020B0604020202020204" pitchFamily="34" charset="0"/>
              </a:rPr>
              <a:t>tkr</a:t>
            </a:r>
            <a:r>
              <a:rPr lang="da-DK" dirty="0">
                <a:solidFill>
                  <a:schemeClr val="tx2">
                    <a:lumMod val="10000"/>
                  </a:schemeClr>
                </a:solidFill>
                <a:latin typeface="Arial" panose="020B0604020202020204" pitchFamily="34" charset="0"/>
                <a:cs typeface="Arial" panose="020B0604020202020204" pitchFamily="34" charset="0"/>
              </a:rPr>
              <a:t>. mere end sidste regnskabsår)</a:t>
            </a:r>
            <a:endParaRPr lang="da-DK" dirty="0"/>
          </a:p>
        </p:txBody>
      </p:sp>
      <p:pic>
        <p:nvPicPr>
          <p:cNvPr id="4" name="Billede 3"/>
          <p:cNvPicPr>
            <a:picLocks noChangeAspect="1"/>
          </p:cNvPicPr>
          <p:nvPr/>
        </p:nvPicPr>
        <p:blipFill>
          <a:blip r:embed="rId2"/>
          <a:stretch>
            <a:fillRect/>
          </a:stretch>
        </p:blipFill>
        <p:spPr>
          <a:xfrm>
            <a:off x="259049" y="5903945"/>
            <a:ext cx="719390" cy="719390"/>
          </a:xfrm>
          <a:prstGeom prst="rect">
            <a:avLst/>
          </a:prstGeom>
        </p:spPr>
      </p:pic>
    </p:spTree>
    <p:extLst>
      <p:ext uri="{BB962C8B-B14F-4D97-AF65-F5344CB8AC3E}">
        <p14:creationId xmlns:p14="http://schemas.microsoft.com/office/powerpoint/2010/main" val="3797466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tx2">
                    <a:lumMod val="10000"/>
                  </a:schemeClr>
                </a:solidFill>
                <a:latin typeface="Arial" panose="020B0604020202020204" pitchFamily="34" charset="0"/>
                <a:cs typeface="Arial" panose="020B0604020202020204" pitchFamily="34" charset="0"/>
              </a:rPr>
              <a:t>Afdelingernes regnskab 2023/24</a:t>
            </a:r>
            <a:endParaRPr lang="da-DK" dirty="0"/>
          </a:p>
        </p:txBody>
      </p:sp>
      <p:sp>
        <p:nvSpPr>
          <p:cNvPr id="3" name="Pladsholder til indhold 2"/>
          <p:cNvSpPr>
            <a:spLocks noGrp="1"/>
          </p:cNvSpPr>
          <p:nvPr>
            <p:ph idx="1"/>
          </p:nvPr>
        </p:nvSpPr>
        <p:spPr/>
        <p:txBody>
          <a:bodyPr>
            <a:normAutofit fontScale="70000" lnSpcReduction="20000"/>
          </a:bodyPr>
          <a:lstStyle/>
          <a:p>
            <a:pPr>
              <a:lnSpc>
                <a:spcPct val="120000"/>
              </a:lnSpc>
              <a:buClrTx/>
              <a:buFont typeface="Wingdings" panose="05000000000000000000" pitchFamily="2" charset="2"/>
              <a:buChar char="Ø"/>
            </a:pPr>
            <a:r>
              <a:rPr lang="da-DK" dirty="0">
                <a:solidFill>
                  <a:schemeClr val="tx2">
                    <a:lumMod val="10000"/>
                  </a:schemeClr>
                </a:solidFill>
                <a:latin typeface="Arial" pitchFamily="34" charset="0"/>
                <a:cs typeface="Arial" pitchFamily="34" charset="0"/>
              </a:rPr>
              <a:t>20 afdelinger har overskud (18 i 2022/23)</a:t>
            </a:r>
            <a:br>
              <a:rPr lang="da-DK" dirty="0">
                <a:latin typeface="Arial" pitchFamily="34" charset="0"/>
                <a:cs typeface="Arial" pitchFamily="34" charset="0"/>
              </a:rPr>
            </a:br>
            <a:endParaRPr lang="da-DK" dirty="0">
              <a:latin typeface="Arial" pitchFamily="34" charset="0"/>
              <a:cs typeface="Arial" pitchFamily="34" charset="0"/>
            </a:endParaRPr>
          </a:p>
          <a:p>
            <a:pPr>
              <a:lnSpc>
                <a:spcPct val="120000"/>
              </a:lnSpc>
              <a:buClrTx/>
              <a:buFont typeface="Wingdings" panose="05000000000000000000" pitchFamily="2" charset="2"/>
              <a:buChar char="Ø"/>
            </a:pPr>
            <a:r>
              <a:rPr lang="da-DK" dirty="0">
                <a:solidFill>
                  <a:schemeClr val="tx2">
                    <a:lumMod val="10000"/>
                  </a:schemeClr>
                </a:solidFill>
                <a:latin typeface="Arial" pitchFamily="34" charset="0"/>
                <a:cs typeface="Arial" pitchFamily="34" charset="0"/>
              </a:rPr>
              <a:t>0 afdelinger har underskud (2 i 2022/23)</a:t>
            </a:r>
            <a:br>
              <a:rPr lang="da-DK" dirty="0">
                <a:solidFill>
                  <a:schemeClr val="tx2">
                    <a:lumMod val="10000"/>
                  </a:schemeClr>
                </a:solidFill>
                <a:latin typeface="Arial" pitchFamily="34" charset="0"/>
                <a:cs typeface="Arial" pitchFamily="34" charset="0"/>
              </a:rPr>
            </a:br>
            <a:endParaRPr lang="da-DK" dirty="0">
              <a:solidFill>
                <a:schemeClr val="tx2">
                  <a:lumMod val="10000"/>
                </a:schemeClr>
              </a:solidFill>
              <a:latin typeface="Arial" pitchFamily="34" charset="0"/>
              <a:cs typeface="Arial" pitchFamily="34" charset="0"/>
            </a:endParaRPr>
          </a:p>
          <a:p>
            <a:pPr>
              <a:lnSpc>
                <a:spcPct val="120000"/>
              </a:lnSpc>
              <a:buClrTx/>
              <a:buFont typeface="Wingdings" panose="05000000000000000000" pitchFamily="2" charset="2"/>
              <a:buChar char="Ø"/>
            </a:pPr>
            <a:r>
              <a:rPr lang="da-DK" dirty="0">
                <a:solidFill>
                  <a:schemeClr val="tx2">
                    <a:lumMod val="10000"/>
                  </a:schemeClr>
                </a:solidFill>
                <a:latin typeface="Arial" pitchFamily="34" charset="0"/>
                <a:cs typeface="Arial" pitchFamily="34" charset="0"/>
              </a:rPr>
              <a:t>0 afdelinger har 0 resultat</a:t>
            </a:r>
            <a:br>
              <a:rPr lang="da-DK" dirty="0">
                <a:solidFill>
                  <a:schemeClr val="tx2">
                    <a:lumMod val="10000"/>
                  </a:schemeClr>
                </a:solidFill>
                <a:latin typeface="Arial" pitchFamily="34" charset="0"/>
                <a:cs typeface="Arial" pitchFamily="34" charset="0"/>
              </a:rPr>
            </a:br>
            <a:endParaRPr lang="da-DK" dirty="0">
              <a:solidFill>
                <a:schemeClr val="tx2">
                  <a:lumMod val="10000"/>
                </a:schemeClr>
              </a:solidFill>
              <a:latin typeface="Arial" pitchFamily="34" charset="0"/>
              <a:cs typeface="Arial" pitchFamily="34" charset="0"/>
            </a:endParaRPr>
          </a:p>
          <a:p>
            <a:pPr>
              <a:lnSpc>
                <a:spcPct val="120000"/>
              </a:lnSpc>
              <a:buClrTx/>
              <a:buFont typeface="Wingdings" panose="05000000000000000000" pitchFamily="2" charset="2"/>
              <a:buChar char="Ø"/>
            </a:pPr>
            <a:r>
              <a:rPr lang="da-DK" dirty="0">
                <a:latin typeface="Arial" pitchFamily="34" charset="0"/>
                <a:cs typeface="Arial" pitchFamily="34" charset="0"/>
              </a:rPr>
              <a:t>Kurstab på obligationsbeholdningen fra sidste regnskabsår er iht. ny lovgivning, fratrukket de opsparede henlæggelser til PPV. Pr. 30.09.24 er der fratrukket et akkumuleret kurstab på 5.453.007 kr. på de opsparede henlæggelser. Kurstabet er nedbragt med 6,5 mio. kr.</a:t>
            </a:r>
          </a:p>
          <a:p>
            <a:pPr>
              <a:lnSpc>
                <a:spcPct val="120000"/>
              </a:lnSpc>
              <a:buClrTx/>
              <a:buFont typeface="Wingdings" panose="05000000000000000000" pitchFamily="2" charset="2"/>
              <a:buChar char="Ø"/>
            </a:pPr>
            <a:r>
              <a:rPr lang="da-DK" dirty="0">
                <a:solidFill>
                  <a:schemeClr val="tx2">
                    <a:lumMod val="10000"/>
                  </a:schemeClr>
                </a:solidFill>
                <a:latin typeface="Arial" pitchFamily="34" charset="0"/>
                <a:cs typeface="Arial" pitchFamily="34" charset="0"/>
              </a:rPr>
              <a:t>Alle afdelinger, med undtagelse af afd. 14, kan dog dække kurstabet af de opsparede henlæggelser. Afd. 14 skal henlægge ekstra 102.812 kr. til PPV. </a:t>
            </a:r>
          </a:p>
          <a:p>
            <a:endParaRPr lang="da-DK" dirty="0"/>
          </a:p>
        </p:txBody>
      </p:sp>
      <p:pic>
        <p:nvPicPr>
          <p:cNvPr id="4" name="Billede 3"/>
          <p:cNvPicPr>
            <a:picLocks noChangeAspect="1"/>
          </p:cNvPicPr>
          <p:nvPr/>
        </p:nvPicPr>
        <p:blipFill>
          <a:blip r:embed="rId2"/>
          <a:stretch>
            <a:fillRect/>
          </a:stretch>
        </p:blipFill>
        <p:spPr>
          <a:xfrm>
            <a:off x="295625" y="5867369"/>
            <a:ext cx="719390" cy="719390"/>
          </a:xfrm>
          <a:prstGeom prst="rect">
            <a:avLst/>
          </a:prstGeom>
        </p:spPr>
      </p:pic>
    </p:spTree>
    <p:extLst>
      <p:ext uri="{BB962C8B-B14F-4D97-AF65-F5344CB8AC3E}">
        <p14:creationId xmlns:p14="http://schemas.microsoft.com/office/powerpoint/2010/main" val="1745998794"/>
      </p:ext>
    </p:extLst>
  </p:cSld>
  <p:clrMapOvr>
    <a:masterClrMapping/>
  </p:clrMapOvr>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1852</TotalTime>
  <Words>1055</Words>
  <Application>Microsoft Office PowerPoint</Application>
  <PresentationFormat>Widescreen</PresentationFormat>
  <Paragraphs>124</Paragraphs>
  <Slides>14</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14</vt:i4>
      </vt:variant>
    </vt:vector>
  </HeadingPairs>
  <TitlesOfParts>
    <vt:vector size="19" baseType="lpstr">
      <vt:lpstr>Arial</vt:lpstr>
      <vt:lpstr>Calibri</vt:lpstr>
      <vt:lpstr>Calibri Light</vt:lpstr>
      <vt:lpstr>Wingdings</vt:lpstr>
      <vt:lpstr>Office-tema</vt:lpstr>
      <vt:lpstr>Boligforeningen Kronjylland </vt:lpstr>
      <vt:lpstr>Boligorganisationens regnskab 2023/24</vt:lpstr>
      <vt:lpstr>Boligorganisationens regnskab 2023/24</vt:lpstr>
      <vt:lpstr>Boligorganisationens regnskab 2023/24</vt:lpstr>
      <vt:lpstr>Boligorganisationens regnskab 2023/24</vt:lpstr>
      <vt:lpstr>Boligorganisationens regnskab 23/24</vt:lpstr>
      <vt:lpstr>Boligorganisationens regnskab 23/24</vt:lpstr>
      <vt:lpstr>Boligorganisationens regnskab 2023/24</vt:lpstr>
      <vt:lpstr>Afdelingernes regnskab 2023/24</vt:lpstr>
      <vt:lpstr>Regnskab 2023/2024</vt:lpstr>
      <vt:lpstr>Hovedpunkter fra revisionen </vt:lpstr>
      <vt:lpstr>Budgetforslag 2025/26 Boligforeningen Kronjylland</vt:lpstr>
      <vt:lpstr>Budgetforslag 2025/26</vt:lpstr>
      <vt:lpstr> Budgetforslag 2025/26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Boligforeningen Kronjylland</dc:title>
  <dc:creator>Ardiana Kota</dc:creator>
  <cp:lastModifiedBy>Kenneth Taylor Hansen</cp:lastModifiedBy>
  <cp:revision>108</cp:revision>
  <cp:lastPrinted>2022-01-10T09:34:21Z</cp:lastPrinted>
  <dcterms:created xsi:type="dcterms:W3CDTF">2021-12-15T09:07:53Z</dcterms:created>
  <dcterms:modified xsi:type="dcterms:W3CDTF">2025-01-17T14:44:22Z</dcterms:modified>
</cp:coreProperties>
</file>