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modernComment_101_668FA053.xml" ContentType="application/vnd.ms-powerpoint.comments+xml"/>
  <Override PartName="/ppt/comments/modernComment_104_C0D20E0F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5" r:id="rId8"/>
    <p:sldId id="260" r:id="rId9"/>
    <p:sldId id="261" r:id="rId10"/>
    <p:sldId id="266" r:id="rId11"/>
    <p:sldId id="262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AEBCAF-2309-69DC-2A65-1B8B2C620670}" name="Tharane Sivapalan" initials="TS" userId="S::ths@randersbolig.dk::fb41742a-f692-4897-a2b3-a2a4a4d109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noFill/>
        <a:ln w="9525" cap="flat" cmpd="sng" algn="ctr">
          <a:solidFill>
            <a:schemeClr val="tx1">
              <a:lumMod val="15000"/>
              <a:lumOff val="85000"/>
            </a:schemeClr>
          </a:solidFill>
          <a:round/>
        </a:ln>
        <a:effectLst/>
        <a:sp3d contourW="9525">
          <a:contourClr>
            <a:schemeClr val="tx1">
              <a:lumMod val="15000"/>
              <a:lumOff val="8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86213841667855E-2"/>
          <c:y val="0.10655825816507702"/>
          <c:w val="0.86921567421259838"/>
          <c:h val="0.77447460786942623"/>
        </c:manualLayout>
      </c:layout>
      <c:area3DChart>
        <c:grouping val="percent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326064063"/>
        <c:axId val="1326077791"/>
        <c:axId val="0"/>
      </c:area3DChart>
      <c:catAx>
        <c:axId val="132606406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6077791"/>
        <c:crosses val="autoZero"/>
        <c:auto val="1"/>
        <c:lblAlgn val="ctr"/>
        <c:lblOffset val="100"/>
        <c:noMultiLvlLbl val="0"/>
      </c:catAx>
      <c:valAx>
        <c:axId val="13260777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2606406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1_668FA05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79D6F30-217A-4F99-AD7D-E385EA72E1DD}" authorId="{C4AEBCAF-2309-69DC-2A65-1B8B2C620670}" created="2024-05-13T09:33:18.95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720688723" sldId="257"/>
      <ac:spMk id="2" creationId="{69B8D87F-F5F7-4001-BAD7-39754207FC0F}"/>
    </ac:deMkLst>
    <p188:txBody>
      <a:bodyPr/>
      <a:lstStyle/>
      <a:p>
        <a:r>
          <a:rPr lang="da-DK"/>
          <a:t>bolig
</a:t>
        </a:r>
      </a:p>
    </p188:txBody>
  </p188:cm>
</p188:cmLst>
</file>

<file path=ppt/comments/modernComment_104_C0D20E0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193E8C3-153F-4856-82AF-8104E86477B5}" authorId="{C4AEBCAF-2309-69DC-2A65-1B8B2C620670}" created="2024-05-08T12:38:51.64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34991631" sldId="260"/>
      <ac:graphicFrameMk id="6" creationId="{2F341006-5382-4997-BA2E-15C48CF48E1E}"/>
    </ac:deMkLst>
    <p188:txBody>
      <a:bodyPr/>
      <a:lstStyle/>
      <a:p>
        <a:r>
          <a:rPr lang="da-DK"/>
          <a:t>start 
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BD82BC-E4E9-4EC1-AD59-6D48219B9B6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3432725-96AA-4955-8B6C-579B9221E013}">
      <dgm:prSet phldrT="[Teks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a-DK" sz="1800" dirty="0">
              <a:solidFill>
                <a:schemeClr val="tx1"/>
              </a:solidFill>
            </a:rPr>
            <a:t>Opsiges 3mdr. før renoveringsstart i lejemålet</a:t>
          </a:r>
        </a:p>
      </dgm:t>
    </dgm:pt>
    <dgm:pt modelId="{F54D9820-567A-4645-9796-0BEF4F7CB7F8}" type="parTrans" cxnId="{12EE0B2A-025E-4BAE-9876-384208B83584}">
      <dgm:prSet/>
      <dgm:spPr/>
      <dgm:t>
        <a:bodyPr/>
        <a:lstStyle/>
        <a:p>
          <a:endParaRPr lang="da-DK"/>
        </a:p>
      </dgm:t>
    </dgm:pt>
    <dgm:pt modelId="{4955F79F-927B-43AD-B9F7-83DCB10DEF48}" type="sibTrans" cxnId="{12EE0B2A-025E-4BAE-9876-384208B83584}">
      <dgm:prSet/>
      <dgm:spPr/>
      <dgm:t>
        <a:bodyPr/>
        <a:lstStyle/>
        <a:p>
          <a:endParaRPr lang="da-DK"/>
        </a:p>
      </dgm:t>
    </dgm:pt>
    <dgm:pt modelId="{F1E746C0-AB08-4829-90A5-EAA03F835E43}">
      <dgm:prSet phldrT="[Teks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a-DK" sz="1600" dirty="0">
              <a:solidFill>
                <a:schemeClr val="tx1"/>
              </a:solidFill>
            </a:rPr>
            <a:t>Gammelt indskud kan overføres </a:t>
          </a:r>
        </a:p>
        <a:p>
          <a:r>
            <a:rPr lang="da-DK" sz="1600" dirty="0">
              <a:solidFill>
                <a:schemeClr val="tx1"/>
              </a:solidFill>
            </a:rPr>
            <a:t>HVIS – </a:t>
          </a:r>
        </a:p>
        <a:p>
          <a:r>
            <a:rPr lang="da-DK" sz="1600" dirty="0">
              <a:solidFill>
                <a:schemeClr val="tx1"/>
              </a:solidFill>
            </a:rPr>
            <a:t>INGEN lån, gæld, udlæg og ubetalte regninger. </a:t>
          </a:r>
        </a:p>
        <a:p>
          <a:r>
            <a:rPr lang="da-DK" sz="1600" dirty="0">
              <a:solidFill>
                <a:schemeClr val="tx1"/>
              </a:solidFill>
            </a:rPr>
            <a:t>Kun hos RandersBolig</a:t>
          </a:r>
        </a:p>
      </dgm:t>
    </dgm:pt>
    <dgm:pt modelId="{E6579175-3C3D-4713-A068-4D2DF93C05DA}" type="parTrans" cxnId="{89A73AF3-8311-4843-B029-E70D7960F58B}">
      <dgm:prSet/>
      <dgm:spPr/>
      <dgm:t>
        <a:bodyPr/>
        <a:lstStyle/>
        <a:p>
          <a:endParaRPr lang="da-DK"/>
        </a:p>
      </dgm:t>
    </dgm:pt>
    <dgm:pt modelId="{D2CEA98B-E4C4-4FEF-A873-D5F68D80DA95}" type="sibTrans" cxnId="{89A73AF3-8311-4843-B029-E70D7960F58B}">
      <dgm:prSet/>
      <dgm:spPr/>
      <dgm:t>
        <a:bodyPr/>
        <a:lstStyle/>
        <a:p>
          <a:endParaRPr lang="da-DK"/>
        </a:p>
      </dgm:t>
    </dgm:pt>
    <dgm:pt modelId="{E2901AD0-BC28-4F40-B7C6-1768183DA197}">
      <dgm:prSet phldrT="[Teks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da-DK" sz="1800" dirty="0">
              <a:solidFill>
                <a:schemeClr val="tx1"/>
              </a:solidFill>
            </a:rPr>
            <a:t>MELD: flytning til folkeregister</a:t>
          </a:r>
        </a:p>
        <a:p>
          <a:pPr algn="l"/>
          <a:r>
            <a:rPr lang="da-DK" sz="1800" dirty="0">
              <a:solidFill>
                <a:schemeClr val="tx1"/>
              </a:solidFill>
            </a:rPr>
            <a:t>Forsikring, hjemmepleje, skole/ daginstitution, tandlæge/speciallæge</a:t>
          </a:r>
        </a:p>
        <a:p>
          <a:pPr algn="l"/>
          <a:r>
            <a:rPr lang="da-DK" sz="1800" dirty="0">
              <a:solidFill>
                <a:schemeClr val="tx1"/>
              </a:solidFill>
            </a:rPr>
            <a:t>Tv og internetforbindelse </a:t>
          </a:r>
        </a:p>
        <a:p>
          <a:pPr algn="l"/>
          <a:endParaRPr lang="da-DK" sz="1800" dirty="0">
            <a:solidFill>
              <a:schemeClr val="tx1"/>
            </a:solidFill>
          </a:endParaRPr>
        </a:p>
        <a:p>
          <a:pPr algn="l"/>
          <a:r>
            <a:rPr lang="da-DK" sz="1800" dirty="0">
              <a:solidFill>
                <a:schemeClr val="tx1"/>
              </a:solidFill>
            </a:rPr>
            <a:t>Ansøg om evt. om boligstøtte og indskudslån  </a:t>
          </a:r>
        </a:p>
      </dgm:t>
    </dgm:pt>
    <dgm:pt modelId="{6B902B4D-FA4C-446A-BC18-DCDC2CF98693}" type="parTrans" cxnId="{55F395ED-6EE8-4B53-BB70-BD69AD7FEF1B}">
      <dgm:prSet/>
      <dgm:spPr/>
      <dgm:t>
        <a:bodyPr/>
        <a:lstStyle/>
        <a:p>
          <a:endParaRPr lang="da-DK"/>
        </a:p>
      </dgm:t>
    </dgm:pt>
    <dgm:pt modelId="{19C23DBA-0584-4A40-A4B4-982027B4507B}" type="sibTrans" cxnId="{55F395ED-6EE8-4B53-BB70-BD69AD7FEF1B}">
      <dgm:prSet/>
      <dgm:spPr/>
      <dgm:t>
        <a:bodyPr/>
        <a:lstStyle/>
        <a:p>
          <a:endParaRPr lang="da-DK"/>
        </a:p>
      </dgm:t>
    </dgm:pt>
    <dgm:pt modelId="{E009BC52-1C92-4A22-8DAE-05F635D42780}" type="pres">
      <dgm:prSet presAssocID="{CABD82BC-E4E9-4EC1-AD59-6D48219B9B6A}" presName="Name0" presStyleCnt="0">
        <dgm:presLayoutVars>
          <dgm:dir/>
          <dgm:resizeHandles val="exact"/>
        </dgm:presLayoutVars>
      </dgm:prSet>
      <dgm:spPr/>
    </dgm:pt>
    <dgm:pt modelId="{84916C19-5DF4-402D-A3BA-98029EACB7CE}" type="pres">
      <dgm:prSet presAssocID="{93432725-96AA-4955-8B6C-579B9221E013}" presName="node" presStyleLbl="node1" presStyleIdx="0" presStyleCnt="3">
        <dgm:presLayoutVars>
          <dgm:bulletEnabled val="1"/>
        </dgm:presLayoutVars>
      </dgm:prSet>
      <dgm:spPr/>
    </dgm:pt>
    <dgm:pt modelId="{2307F515-E6B7-4999-B636-1C118125D56E}" type="pres">
      <dgm:prSet presAssocID="{4955F79F-927B-43AD-B9F7-83DCB10DEF48}" presName="sibTrans" presStyleLbl="sibTrans1D1" presStyleIdx="0" presStyleCnt="2"/>
      <dgm:spPr/>
    </dgm:pt>
    <dgm:pt modelId="{4FC38AEF-15BD-4869-A856-91301197132F}" type="pres">
      <dgm:prSet presAssocID="{4955F79F-927B-43AD-B9F7-83DCB10DEF48}" presName="connectorText" presStyleLbl="sibTrans1D1" presStyleIdx="0" presStyleCnt="2"/>
      <dgm:spPr/>
    </dgm:pt>
    <dgm:pt modelId="{00BD51F4-E733-4230-A8C1-93F5FBADB43E}" type="pres">
      <dgm:prSet presAssocID="{F1E746C0-AB08-4829-90A5-EAA03F835E43}" presName="node" presStyleLbl="node1" presStyleIdx="1" presStyleCnt="3">
        <dgm:presLayoutVars>
          <dgm:bulletEnabled val="1"/>
        </dgm:presLayoutVars>
      </dgm:prSet>
      <dgm:spPr/>
    </dgm:pt>
    <dgm:pt modelId="{B13C9854-1496-453B-9FB4-E4CEE07C11B2}" type="pres">
      <dgm:prSet presAssocID="{D2CEA98B-E4C4-4FEF-A873-D5F68D80DA95}" presName="sibTrans" presStyleLbl="sibTrans1D1" presStyleIdx="1" presStyleCnt="2"/>
      <dgm:spPr/>
    </dgm:pt>
    <dgm:pt modelId="{E83006D8-AEFD-4A29-808A-525943E18D32}" type="pres">
      <dgm:prSet presAssocID="{D2CEA98B-E4C4-4FEF-A873-D5F68D80DA95}" presName="connectorText" presStyleLbl="sibTrans1D1" presStyleIdx="1" presStyleCnt="2"/>
      <dgm:spPr/>
    </dgm:pt>
    <dgm:pt modelId="{859853EC-F386-4505-B674-85DABD92AEA2}" type="pres">
      <dgm:prSet presAssocID="{E2901AD0-BC28-4F40-B7C6-1768183DA197}" presName="node" presStyleLbl="node1" presStyleIdx="2" presStyleCnt="3" custScaleX="155315" custScaleY="174677">
        <dgm:presLayoutVars>
          <dgm:bulletEnabled val="1"/>
        </dgm:presLayoutVars>
      </dgm:prSet>
      <dgm:spPr/>
    </dgm:pt>
  </dgm:ptLst>
  <dgm:cxnLst>
    <dgm:cxn modelId="{12EE0B2A-025E-4BAE-9876-384208B83584}" srcId="{CABD82BC-E4E9-4EC1-AD59-6D48219B9B6A}" destId="{93432725-96AA-4955-8B6C-579B9221E013}" srcOrd="0" destOrd="0" parTransId="{F54D9820-567A-4645-9796-0BEF4F7CB7F8}" sibTransId="{4955F79F-927B-43AD-B9F7-83DCB10DEF48}"/>
    <dgm:cxn modelId="{4146845B-939A-4221-8C36-A0A2C38BD2FF}" type="presOf" srcId="{D2CEA98B-E4C4-4FEF-A873-D5F68D80DA95}" destId="{E83006D8-AEFD-4A29-808A-525943E18D32}" srcOrd="1" destOrd="0" presId="urn:microsoft.com/office/officeart/2016/7/layout/RepeatingBendingProcessNew"/>
    <dgm:cxn modelId="{72F02849-42AB-40B8-AA56-0CFE28FCE495}" type="presOf" srcId="{F1E746C0-AB08-4829-90A5-EAA03F835E43}" destId="{00BD51F4-E733-4230-A8C1-93F5FBADB43E}" srcOrd="0" destOrd="0" presId="urn:microsoft.com/office/officeart/2016/7/layout/RepeatingBendingProcessNew"/>
    <dgm:cxn modelId="{9D3E574C-2E95-4692-89E3-53F25628A20F}" type="presOf" srcId="{93432725-96AA-4955-8B6C-579B9221E013}" destId="{84916C19-5DF4-402D-A3BA-98029EACB7CE}" srcOrd="0" destOrd="0" presId="urn:microsoft.com/office/officeart/2016/7/layout/RepeatingBendingProcessNew"/>
    <dgm:cxn modelId="{AF62B76C-0127-49D9-BC8E-D5699EC426AA}" type="presOf" srcId="{4955F79F-927B-43AD-B9F7-83DCB10DEF48}" destId="{4FC38AEF-15BD-4869-A856-91301197132F}" srcOrd="1" destOrd="0" presId="urn:microsoft.com/office/officeart/2016/7/layout/RepeatingBendingProcessNew"/>
    <dgm:cxn modelId="{18510FA7-8D67-48CD-ABA1-79BFC288D498}" type="presOf" srcId="{CABD82BC-E4E9-4EC1-AD59-6D48219B9B6A}" destId="{E009BC52-1C92-4A22-8DAE-05F635D42780}" srcOrd="0" destOrd="0" presId="urn:microsoft.com/office/officeart/2016/7/layout/RepeatingBendingProcessNew"/>
    <dgm:cxn modelId="{87598AC7-296F-4B1B-A79D-F068436C40B7}" type="presOf" srcId="{4955F79F-927B-43AD-B9F7-83DCB10DEF48}" destId="{2307F515-E6B7-4999-B636-1C118125D56E}" srcOrd="0" destOrd="0" presId="urn:microsoft.com/office/officeart/2016/7/layout/RepeatingBendingProcessNew"/>
    <dgm:cxn modelId="{51CE45E0-C6B0-478B-9F8E-1F7985E201E0}" type="presOf" srcId="{E2901AD0-BC28-4F40-B7C6-1768183DA197}" destId="{859853EC-F386-4505-B674-85DABD92AEA2}" srcOrd="0" destOrd="0" presId="urn:microsoft.com/office/officeart/2016/7/layout/RepeatingBendingProcessNew"/>
    <dgm:cxn modelId="{55F395ED-6EE8-4B53-BB70-BD69AD7FEF1B}" srcId="{CABD82BC-E4E9-4EC1-AD59-6D48219B9B6A}" destId="{E2901AD0-BC28-4F40-B7C6-1768183DA197}" srcOrd="2" destOrd="0" parTransId="{6B902B4D-FA4C-446A-BC18-DCDC2CF98693}" sibTransId="{19C23DBA-0584-4A40-A4B4-982027B4507B}"/>
    <dgm:cxn modelId="{DF559EF2-E88F-41D8-B8ED-B3A63C448D6A}" type="presOf" srcId="{D2CEA98B-E4C4-4FEF-A873-D5F68D80DA95}" destId="{B13C9854-1496-453B-9FB4-E4CEE07C11B2}" srcOrd="0" destOrd="0" presId="urn:microsoft.com/office/officeart/2016/7/layout/RepeatingBendingProcessNew"/>
    <dgm:cxn modelId="{89A73AF3-8311-4843-B029-E70D7960F58B}" srcId="{CABD82BC-E4E9-4EC1-AD59-6D48219B9B6A}" destId="{F1E746C0-AB08-4829-90A5-EAA03F835E43}" srcOrd="1" destOrd="0" parTransId="{E6579175-3C3D-4713-A068-4D2DF93C05DA}" sibTransId="{D2CEA98B-E4C4-4FEF-A873-D5F68D80DA95}"/>
    <dgm:cxn modelId="{BC1273AF-77FB-471F-A585-64367DBE605F}" type="presParOf" srcId="{E009BC52-1C92-4A22-8DAE-05F635D42780}" destId="{84916C19-5DF4-402D-A3BA-98029EACB7CE}" srcOrd="0" destOrd="0" presId="urn:microsoft.com/office/officeart/2016/7/layout/RepeatingBendingProcessNew"/>
    <dgm:cxn modelId="{EEB4A6EC-7444-40A7-BDCE-0ACAAD70D397}" type="presParOf" srcId="{E009BC52-1C92-4A22-8DAE-05F635D42780}" destId="{2307F515-E6B7-4999-B636-1C118125D56E}" srcOrd="1" destOrd="0" presId="urn:microsoft.com/office/officeart/2016/7/layout/RepeatingBendingProcessNew"/>
    <dgm:cxn modelId="{4183F45B-C446-49DB-9D92-E16F318A6FAE}" type="presParOf" srcId="{2307F515-E6B7-4999-B636-1C118125D56E}" destId="{4FC38AEF-15BD-4869-A856-91301197132F}" srcOrd="0" destOrd="0" presId="urn:microsoft.com/office/officeart/2016/7/layout/RepeatingBendingProcessNew"/>
    <dgm:cxn modelId="{ECC56728-DD02-43CA-AC5A-1013AB2CDCA6}" type="presParOf" srcId="{E009BC52-1C92-4A22-8DAE-05F635D42780}" destId="{00BD51F4-E733-4230-A8C1-93F5FBADB43E}" srcOrd="2" destOrd="0" presId="urn:microsoft.com/office/officeart/2016/7/layout/RepeatingBendingProcessNew"/>
    <dgm:cxn modelId="{A159532E-51A8-4E7F-BB3B-FBD307EE5916}" type="presParOf" srcId="{E009BC52-1C92-4A22-8DAE-05F635D42780}" destId="{B13C9854-1496-453B-9FB4-E4CEE07C11B2}" srcOrd="3" destOrd="0" presId="urn:microsoft.com/office/officeart/2016/7/layout/RepeatingBendingProcessNew"/>
    <dgm:cxn modelId="{ED8F80D8-334A-40E0-9148-457A366CBD55}" type="presParOf" srcId="{B13C9854-1496-453B-9FB4-E4CEE07C11B2}" destId="{E83006D8-AEFD-4A29-808A-525943E18D32}" srcOrd="0" destOrd="0" presId="urn:microsoft.com/office/officeart/2016/7/layout/RepeatingBendingProcessNew"/>
    <dgm:cxn modelId="{03A90501-71C7-466A-AE3B-66815404CF8D}" type="presParOf" srcId="{E009BC52-1C92-4A22-8DAE-05F635D42780}" destId="{859853EC-F386-4505-B674-85DABD92AEA2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7F515-E6B7-4999-B636-1C118125D56E}">
      <dsp:nvSpPr>
        <dsp:cNvPr id="0" name=""/>
        <dsp:cNvSpPr/>
      </dsp:nvSpPr>
      <dsp:spPr>
        <a:xfrm>
          <a:off x="3731172" y="824163"/>
          <a:ext cx="631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1454" y="45720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030348" y="866570"/>
        <a:ext cx="33102" cy="6627"/>
      </dsp:txXfrm>
    </dsp:sp>
    <dsp:sp modelId="{84916C19-5DF4-402D-A3BA-98029EACB7CE}">
      <dsp:nvSpPr>
        <dsp:cNvPr id="0" name=""/>
        <dsp:cNvSpPr/>
      </dsp:nvSpPr>
      <dsp:spPr>
        <a:xfrm>
          <a:off x="854473" y="6333"/>
          <a:ext cx="2878498" cy="172709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049" tIns="148056" rIns="141049" bIns="14805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>
              <a:solidFill>
                <a:schemeClr val="tx1"/>
              </a:solidFill>
            </a:rPr>
            <a:t>Opsiges 3mdr. før renoveringsstart i lejemålet</a:t>
          </a:r>
        </a:p>
      </dsp:txBody>
      <dsp:txXfrm>
        <a:off x="854473" y="6333"/>
        <a:ext cx="2878498" cy="1727099"/>
      </dsp:txXfrm>
    </dsp:sp>
    <dsp:sp modelId="{B13C9854-1496-453B-9FB4-E4CEE07C11B2}">
      <dsp:nvSpPr>
        <dsp:cNvPr id="0" name=""/>
        <dsp:cNvSpPr/>
      </dsp:nvSpPr>
      <dsp:spPr>
        <a:xfrm>
          <a:off x="3089844" y="1731633"/>
          <a:ext cx="2744432" cy="631454"/>
        </a:xfrm>
        <a:custGeom>
          <a:avLst/>
          <a:gdLst/>
          <a:ahLst/>
          <a:cxnLst/>
          <a:rect l="0" t="0" r="0" b="0"/>
          <a:pathLst>
            <a:path>
              <a:moveTo>
                <a:pt x="2744432" y="0"/>
              </a:moveTo>
              <a:lnTo>
                <a:pt x="2744432" y="332827"/>
              </a:lnTo>
              <a:lnTo>
                <a:pt x="0" y="332827"/>
              </a:lnTo>
              <a:lnTo>
                <a:pt x="0" y="631454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391481" y="2044047"/>
        <a:ext cx="141157" cy="6627"/>
      </dsp:txXfrm>
    </dsp:sp>
    <dsp:sp modelId="{00BD51F4-E733-4230-A8C1-93F5FBADB43E}">
      <dsp:nvSpPr>
        <dsp:cNvPr id="0" name=""/>
        <dsp:cNvSpPr/>
      </dsp:nvSpPr>
      <dsp:spPr>
        <a:xfrm>
          <a:off x="4395027" y="6333"/>
          <a:ext cx="2878498" cy="172709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049" tIns="148056" rIns="141049" bIns="14805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tx1"/>
              </a:solidFill>
            </a:rPr>
            <a:t>Gammelt indskud kan overføres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tx1"/>
              </a:solidFill>
            </a:rPr>
            <a:t>HVIS –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tx1"/>
              </a:solidFill>
            </a:rPr>
            <a:t>INGEN lån, gæld, udlæg og ubetalte regninger.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tx1"/>
              </a:solidFill>
            </a:rPr>
            <a:t>Kun hos RandersBolig</a:t>
          </a:r>
        </a:p>
      </dsp:txBody>
      <dsp:txXfrm>
        <a:off x="4395027" y="6333"/>
        <a:ext cx="2878498" cy="1727099"/>
      </dsp:txXfrm>
    </dsp:sp>
    <dsp:sp modelId="{859853EC-F386-4505-B674-85DABD92AEA2}">
      <dsp:nvSpPr>
        <dsp:cNvPr id="0" name=""/>
        <dsp:cNvSpPr/>
      </dsp:nvSpPr>
      <dsp:spPr>
        <a:xfrm>
          <a:off x="854473" y="2395487"/>
          <a:ext cx="4470740" cy="301684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049" tIns="148056" rIns="141049" bIns="14805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>
              <a:solidFill>
                <a:schemeClr val="tx1"/>
              </a:solidFill>
            </a:rPr>
            <a:t>MELD: flytning til folkeregister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>
              <a:solidFill>
                <a:schemeClr val="tx1"/>
              </a:solidFill>
            </a:rPr>
            <a:t>Forsikring, hjemmepleje, skole/ daginstitution, tandlæge/speciallæge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>
              <a:solidFill>
                <a:schemeClr val="tx1"/>
              </a:solidFill>
            </a:rPr>
            <a:t>Tv og internetforbindelse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800" kern="1200" dirty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>
              <a:solidFill>
                <a:schemeClr val="tx1"/>
              </a:solidFill>
            </a:rPr>
            <a:t>Ansøg om evt. om boligstøtte og indskudslån  </a:t>
          </a:r>
        </a:p>
      </dsp:txBody>
      <dsp:txXfrm>
        <a:off x="854473" y="2395487"/>
        <a:ext cx="4470740" cy="3016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91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779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725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5903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863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9379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916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463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428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30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67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400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833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018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171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367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C4D76-292C-4D61-887D-E377CD013579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300720-B5BB-4B23-8205-A0FF1F3DAAC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01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1_668FA05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microsoft.com/office/2018/10/relationships/comments" Target="../comments/modernComment_104_C0D20E0F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: Shape 26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52" name="Straight Connector 28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0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Undertitel 2">
            <a:extLst>
              <a:ext uri="{FF2B5EF4-FFF2-40B4-BE49-F238E27FC236}">
                <a16:creationId xmlns:a16="http://schemas.microsoft.com/office/drawing/2014/main" id="{C2A06F52-A936-43EC-895D-E07C05D66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773" y="409074"/>
            <a:ext cx="3425445" cy="854242"/>
          </a:xfrm>
        </p:spPr>
        <p:txBody>
          <a:bodyPr anchor="ctr">
            <a:normAutofit/>
          </a:bodyPr>
          <a:lstStyle/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  <a:p>
            <a:pPr algn="l"/>
            <a:endParaRPr lang="da-DK" sz="2000">
              <a:solidFill>
                <a:srgbClr val="FFFFFF"/>
              </a:solidFill>
            </a:endParaRPr>
          </a:p>
        </p:txBody>
      </p:sp>
      <p:sp>
        <p:nvSpPr>
          <p:cNvPr id="54" name="Isosceles Triangle 32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F2857C-11EF-4C8B-807C-B4DD476AE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da-DK" sz="5600" b="1" dirty="0"/>
              <a:t>Genhusning</a:t>
            </a:r>
            <a:br>
              <a:rPr lang="da-DK" sz="5600" b="1" dirty="0"/>
            </a:br>
            <a:r>
              <a:rPr lang="da-DK" sz="5600" b="1" dirty="0"/>
              <a:t>Boligforeningen Kronjylland. </a:t>
            </a:r>
            <a:br>
              <a:rPr lang="da-DK" sz="5600" b="1" dirty="0"/>
            </a:br>
            <a:r>
              <a:rPr lang="da-DK" sz="5600" b="1" dirty="0" err="1"/>
              <a:t>afd</a:t>
            </a:r>
            <a:r>
              <a:rPr lang="da-DK" sz="5600" b="1" dirty="0"/>
              <a:t>: 12-27</a:t>
            </a:r>
          </a:p>
        </p:txBody>
      </p:sp>
    </p:spTree>
    <p:extLst>
      <p:ext uri="{BB962C8B-B14F-4D97-AF65-F5344CB8AC3E}">
        <p14:creationId xmlns:p14="http://schemas.microsoft.com/office/powerpoint/2010/main" val="257383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E848A-0CF9-4410-8535-A8278E46C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710268"/>
            <a:ext cx="8425499" cy="2207391"/>
          </a:xfrm>
        </p:spPr>
        <p:txBody>
          <a:bodyPr/>
          <a:lstStyle/>
          <a:p>
            <a:pPr algn="ctr"/>
            <a:r>
              <a:rPr lang="da-DK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HVIS DU BESLUTTER DIG  FOR AT FRAFLYTTE PERMANENT TIDLIGERE END  3 MÅNEDER FØR RENOVERINGSSTART,  GÆLDER DE ALMINDELIGE REGLER FOR FRAFLYTNING OG OPSIGELSE.  </a:t>
            </a:r>
            <a:br>
              <a:rPr lang="da-DK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br>
              <a:rPr lang="da-DK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da-DK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DU VIL IKKE VÆRE BERETTIGET TIL GENHUSNINGSSERVICE.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BDFE660-58D3-431F-A1FC-E7D3DA87C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463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6E2C1D0-2072-4664-9C67-3B12866F5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17" y="-1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 descr="3D-sort spørgsmålstegn med ét gult spørgsmålstegn">
            <a:extLst>
              <a:ext uri="{FF2B5EF4-FFF2-40B4-BE49-F238E27FC236}">
                <a16:creationId xmlns:a16="http://schemas.microsoft.com/office/drawing/2014/main" id="{351DE42F-A0DF-8D5D-5A6B-B50243BA64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16" r="22863" b="1"/>
          <a:stretch/>
        </p:blipFill>
        <p:spPr>
          <a:xfrm>
            <a:off x="6194368" y="10"/>
            <a:ext cx="5997632" cy="6857990"/>
          </a:xfrm>
          <a:custGeom>
            <a:avLst/>
            <a:gdLst/>
            <a:ahLst/>
            <a:cxnLst/>
            <a:rect l="l" t="t" r="r" b="b"/>
            <a:pathLst>
              <a:path w="5997632" h="6858000">
                <a:moveTo>
                  <a:pt x="0" y="0"/>
                </a:moveTo>
                <a:lnTo>
                  <a:pt x="5997632" y="0"/>
                </a:lnTo>
                <a:lnTo>
                  <a:pt x="5997632" y="6858000"/>
                </a:lnTo>
                <a:lnTo>
                  <a:pt x="3178693" y="6858000"/>
                </a:lnTo>
                <a:close/>
              </a:path>
            </a:pathLst>
          </a:custGeom>
        </p:spPr>
      </p:pic>
      <p:pic>
        <p:nvPicPr>
          <p:cNvPr id="6" name="Pladsholder til indhold 5" descr="Papkasser">
            <a:extLst>
              <a:ext uri="{FF2B5EF4-FFF2-40B4-BE49-F238E27FC236}">
                <a16:creationId xmlns:a16="http://schemas.microsoft.com/office/drawing/2014/main" id="{232DD801-3022-4887-B380-E9575BF59D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4" r="3227" b="2"/>
          <a:stretch/>
        </p:blipFill>
        <p:spPr>
          <a:xfrm>
            <a:off x="-1" y="10"/>
            <a:ext cx="9141744" cy="6857990"/>
          </a:xfrm>
          <a:custGeom>
            <a:avLst/>
            <a:gdLst/>
            <a:ahLst/>
            <a:cxnLst/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7FEB674-D811-4FFE-A878-29D0C0ED1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73847"/>
            <a:ext cx="6434783" cy="3310306"/>
          </a:xfrm>
          <a:custGeom>
            <a:avLst/>
            <a:gdLst>
              <a:gd name="connsiteX0" fmla="*/ 0 w 6434783"/>
              <a:gd name="connsiteY0" fmla="*/ 0 h 3310306"/>
              <a:gd name="connsiteX1" fmla="*/ 3829872 w 6434783"/>
              <a:gd name="connsiteY1" fmla="*/ 0 h 3310306"/>
              <a:gd name="connsiteX2" fmla="*/ 4896100 w 6434783"/>
              <a:gd name="connsiteY2" fmla="*/ 0 h 3310306"/>
              <a:gd name="connsiteX3" fmla="*/ 4901677 w 6434783"/>
              <a:gd name="connsiteY3" fmla="*/ 0 h 3310306"/>
              <a:gd name="connsiteX4" fmla="*/ 6434783 w 6434783"/>
              <a:gd name="connsiteY4" fmla="*/ 3310306 h 3310306"/>
              <a:gd name="connsiteX5" fmla="*/ 0 w 6434783"/>
              <a:gd name="connsiteY5" fmla="*/ 3310306 h 331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783" h="3310306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6434783" y="3310306"/>
                </a:lnTo>
                <a:lnTo>
                  <a:pt x="0" y="33103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B80151-66C3-450C-9EE9-F093DB5D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64" y="2093887"/>
            <a:ext cx="4193810" cy="2562334"/>
          </a:xfrm>
        </p:spPr>
        <p:txBody>
          <a:bodyPr anchor="ctr">
            <a:normAutofit/>
          </a:bodyPr>
          <a:lstStyle/>
          <a:p>
            <a:r>
              <a:rPr lang="da-DK" sz="4000" dirty="0"/>
              <a:t>SPØRGSMÅL ??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086C4E7-3F44-3614-BD32-F49269E8D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4" y="2984423"/>
            <a:ext cx="4620544" cy="1873327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95647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8D87F-F5F7-4001-BAD7-39754207F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/>
            <a:r>
              <a:rPr lang="da-DK" sz="5600" dirty="0">
                <a:solidFill>
                  <a:schemeClr val="tx2">
                    <a:lumMod val="75000"/>
                  </a:schemeClr>
                </a:solidFill>
              </a:rPr>
              <a:t>Almenlejelovens § 86</a:t>
            </a:r>
            <a:br>
              <a:rPr lang="da-DK" sz="5600" dirty="0">
                <a:solidFill>
                  <a:schemeClr val="tx2">
                    <a:lumMod val="75000"/>
                  </a:schemeClr>
                </a:solidFill>
              </a:rPr>
            </a:br>
            <a:endParaRPr lang="da-DK" sz="5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2A0A9BC-7A67-4406-A6C3-2CDD327AA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7942" y="780929"/>
            <a:ext cx="4297498" cy="50767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a-DK" b="0" i="1" dirty="0">
                <a:solidFill>
                  <a:schemeClr val="tx2">
                    <a:lumMod val="75000"/>
                  </a:schemeClr>
                </a:solidFill>
                <a:effectLst/>
                <a:latin typeface="Questa-Regular"/>
              </a:rPr>
              <a:t>Stk. 2.</a:t>
            </a:r>
            <a:r>
              <a:rPr lang="da-DK" b="0" i="0" dirty="0">
                <a:solidFill>
                  <a:schemeClr val="tx2">
                    <a:lumMod val="75000"/>
                  </a:schemeClr>
                </a:solidFill>
                <a:effectLst/>
                <a:latin typeface="Questa-Regular"/>
              </a:rPr>
              <a:t> Har udlejeren efter stk. 1 besluttet, at genhusningen skal være permanent, skal udlejeren opsige lejeren. Udlejeren skal herefter uden unødigt ophold tilbyde lejeren at leje en anden bolig i kommunen. Boligen skal være af </a:t>
            </a:r>
            <a:r>
              <a:rPr lang="da-DK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Questa-Regular"/>
              </a:rPr>
              <a:t>passende størrelse, beliggenhed og kvalitet og med passende udstyr.</a:t>
            </a:r>
            <a:r>
              <a:rPr lang="da-DK" b="0" i="0" dirty="0">
                <a:solidFill>
                  <a:schemeClr val="tx2">
                    <a:lumMod val="75000"/>
                  </a:schemeClr>
                </a:solidFill>
                <a:effectLst/>
                <a:latin typeface="Questa-Regular"/>
              </a:rPr>
              <a:t> </a:t>
            </a:r>
            <a:r>
              <a:rPr lang="da-DK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Questa-Regular"/>
              </a:rPr>
              <a:t>Boligen har en passende størrelse, når den enten har et værelse mere end antallet af husstandsmedlemmer eller samme værelsesantal som husstandens tidligere bolig.</a:t>
            </a:r>
            <a:r>
              <a:rPr lang="da-DK" b="0" i="0" dirty="0">
                <a:solidFill>
                  <a:schemeClr val="tx2">
                    <a:lumMod val="75000"/>
                  </a:schemeClr>
                </a:solidFill>
                <a:effectLst/>
                <a:latin typeface="Questa-Regular"/>
              </a:rPr>
              <a:t> Boligen kan være beliggende uden for kommunen, hvis lejeren er indforstået hermed. Udlejeren skal samtidig tilbyde at dække lejerens rimelige og dokumenterede flytteudgifter i forbindelse med flytning til en anden bolig.</a:t>
            </a:r>
            <a:endParaRPr lang="en-US" spc="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da-DK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8872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3" name="Picture 32" descr="Pen, der er placeret oven på en signaturlinje">
            <a:extLst>
              <a:ext uri="{FF2B5EF4-FFF2-40B4-BE49-F238E27FC236}">
                <a16:creationId xmlns:a16="http://schemas.microsoft.com/office/drawing/2014/main" id="{6C1E6EB6-9C71-9825-76EB-516BFD2D8B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b="23391"/>
          <a:stretch/>
        </p:blipFill>
        <p:spPr>
          <a:xfrm>
            <a:off x="-3175" y="8477"/>
            <a:ext cx="12191999" cy="6857990"/>
          </a:xfrm>
          <a:prstGeom prst="rect">
            <a:avLst/>
          </a:prstGeom>
        </p:spPr>
      </p:pic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Parallelogram 65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C610F-85C0-48E4-B1F4-ADDAED1D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199" y="1678664"/>
            <a:ext cx="6822053" cy="300161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/>
              <a:t>HVAD ER MIDLERTIDIG ? </a:t>
            </a:r>
            <a:br>
              <a:rPr lang="en-US" sz="3400" dirty="0"/>
            </a:br>
            <a:r>
              <a:rPr lang="en-US" sz="3400" dirty="0"/>
              <a:t>HVAD ER PERMANENT ?</a:t>
            </a:r>
            <a:br>
              <a:rPr lang="en-US" sz="3400" dirty="0"/>
            </a:br>
            <a:r>
              <a:rPr lang="en-US" sz="3400" dirty="0"/>
              <a:t>GENHUSNING </a:t>
            </a:r>
          </a:p>
        </p:txBody>
      </p:sp>
      <p:sp>
        <p:nvSpPr>
          <p:cNvPr id="78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171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pedispenser på papkasse">
            <a:extLst>
              <a:ext uri="{FF2B5EF4-FFF2-40B4-BE49-F238E27FC236}">
                <a16:creationId xmlns:a16="http://schemas.microsoft.com/office/drawing/2014/main" id="{70A5C193-022F-F94A-72E0-F36F6845C6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9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E184BF-F223-4D13-9737-D690987BB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b="1" dirty="0">
                <a:solidFill>
                  <a:schemeClr val="accent2"/>
                </a:solidFill>
              </a:rPr>
              <a:t>Midlertidig genhusning. </a:t>
            </a:r>
          </a:p>
          <a:p>
            <a:r>
              <a:rPr lang="da-DK" b="1" dirty="0"/>
              <a:t>Midlertidig genhusning er når du vender tilbage til din nuværende bolig efter renovering  er færdig. </a:t>
            </a:r>
          </a:p>
          <a:p>
            <a:endParaRPr lang="da-DK" b="1" dirty="0"/>
          </a:p>
          <a:p>
            <a:endParaRPr lang="da-DK" b="1" dirty="0"/>
          </a:p>
          <a:p>
            <a:pPr marL="0" indent="0">
              <a:buNone/>
            </a:pPr>
            <a:r>
              <a:rPr lang="da-DK" b="1" dirty="0">
                <a:solidFill>
                  <a:schemeClr val="accent2"/>
                </a:solidFill>
              </a:rPr>
              <a:t>Permanent genhusning </a:t>
            </a:r>
          </a:p>
          <a:p>
            <a:r>
              <a:rPr lang="da-DK" b="1" dirty="0"/>
              <a:t>Permanent genhusning er når du fraflytte dit lejemål og finder en anden bolig  og vender ikke tilbage til din nuværende bolig.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13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dsholder til indhold 15" descr="Startside1 med massiv udfyldning">
            <a:extLst>
              <a:ext uri="{FF2B5EF4-FFF2-40B4-BE49-F238E27FC236}">
                <a16:creationId xmlns:a16="http://schemas.microsoft.com/office/drawing/2014/main" id="{59D2588F-6153-437F-AB53-1E1C2898A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08553" y="5166112"/>
            <a:ext cx="2491540" cy="1603481"/>
          </a:xfrm>
        </p:spPr>
      </p:pic>
      <p:sp>
        <p:nvSpPr>
          <p:cNvPr id="5" name="Taleboble: rektangel med afrundede hjørner 4">
            <a:extLst>
              <a:ext uri="{FF2B5EF4-FFF2-40B4-BE49-F238E27FC236}">
                <a16:creationId xmlns:a16="http://schemas.microsoft.com/office/drawing/2014/main" id="{3C1CC98F-325B-4D51-AE64-83932E131705}"/>
              </a:ext>
            </a:extLst>
          </p:cNvPr>
          <p:cNvSpPr/>
          <p:nvPr/>
        </p:nvSpPr>
        <p:spPr>
          <a:xfrm>
            <a:off x="343159" y="335742"/>
            <a:ext cx="1744910" cy="1812022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 udfylder et genhusnings spørgeskema </a:t>
            </a:r>
          </a:p>
          <a:p>
            <a:pPr algn="ctr"/>
            <a:endParaRPr lang="da-DK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aleboble: rektangel med afrundede hjørner 5">
            <a:extLst>
              <a:ext uri="{FF2B5EF4-FFF2-40B4-BE49-F238E27FC236}">
                <a16:creationId xmlns:a16="http://schemas.microsoft.com/office/drawing/2014/main" id="{CE40252A-090F-4D02-80DB-0A2D674D6A95}"/>
              </a:ext>
            </a:extLst>
          </p:cNvPr>
          <p:cNvSpPr/>
          <p:nvPr/>
        </p:nvSpPr>
        <p:spPr>
          <a:xfrm>
            <a:off x="3321106" y="417561"/>
            <a:ext cx="2774894" cy="1627465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 taler med genhusningskonsulent om processen og muligheder </a:t>
            </a:r>
          </a:p>
        </p:txBody>
      </p:sp>
      <p:sp>
        <p:nvSpPr>
          <p:cNvPr id="7" name="Taleboble: rektangel med afrundede hjørner 6">
            <a:extLst>
              <a:ext uri="{FF2B5EF4-FFF2-40B4-BE49-F238E27FC236}">
                <a16:creationId xmlns:a16="http://schemas.microsoft.com/office/drawing/2014/main" id="{04767728-B3E7-4208-96C1-D4629F91BC1D}"/>
              </a:ext>
            </a:extLst>
          </p:cNvPr>
          <p:cNvSpPr/>
          <p:nvPr/>
        </p:nvSpPr>
        <p:spPr>
          <a:xfrm>
            <a:off x="7024228" y="390088"/>
            <a:ext cx="4253682" cy="1537166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>
                <a:solidFill>
                  <a:schemeClr val="tx1"/>
                </a:solidFill>
              </a:rPr>
              <a:t>Du underskriver en midlertidig lejekontrakt eller en permanent lejekontrakt</a:t>
            </a:r>
          </a:p>
        </p:txBody>
      </p:sp>
      <p:sp>
        <p:nvSpPr>
          <p:cNvPr id="11" name="Taleboble: rektangel med afrundede hjørner 10">
            <a:extLst>
              <a:ext uri="{FF2B5EF4-FFF2-40B4-BE49-F238E27FC236}">
                <a16:creationId xmlns:a16="http://schemas.microsoft.com/office/drawing/2014/main" id="{62E840D0-BDAB-4607-9276-74FFE5BB61AB}"/>
              </a:ext>
            </a:extLst>
          </p:cNvPr>
          <p:cNvSpPr/>
          <p:nvPr/>
        </p:nvSpPr>
        <p:spPr>
          <a:xfrm>
            <a:off x="302620" y="2994383"/>
            <a:ext cx="2435606" cy="1466210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Vi hjælper dig med at flytte til midlertidig eller permanent bolig. </a:t>
            </a:r>
          </a:p>
        </p:txBody>
      </p:sp>
      <p:sp>
        <p:nvSpPr>
          <p:cNvPr id="12" name="Taleboble: rektangel med afrundede hjørner 11">
            <a:extLst>
              <a:ext uri="{FF2B5EF4-FFF2-40B4-BE49-F238E27FC236}">
                <a16:creationId xmlns:a16="http://schemas.microsoft.com/office/drawing/2014/main" id="{2CD145A6-DDB2-4F8E-AE71-3B364A6EDE98}"/>
              </a:ext>
            </a:extLst>
          </p:cNvPr>
          <p:cNvSpPr/>
          <p:nvPr/>
        </p:nvSpPr>
        <p:spPr>
          <a:xfrm>
            <a:off x="3821682" y="2910565"/>
            <a:ext cx="2042277" cy="1783844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Efter renoveringen er færdig. </a:t>
            </a:r>
          </a:p>
        </p:txBody>
      </p:sp>
      <p:sp>
        <p:nvSpPr>
          <p:cNvPr id="13" name="Taleboble: rektangel med afrundede hjørner 12">
            <a:extLst>
              <a:ext uri="{FF2B5EF4-FFF2-40B4-BE49-F238E27FC236}">
                <a16:creationId xmlns:a16="http://schemas.microsoft.com/office/drawing/2014/main" id="{F72DC9E3-321D-470F-8EFE-A4750E03512A}"/>
              </a:ext>
            </a:extLst>
          </p:cNvPr>
          <p:cNvSpPr/>
          <p:nvPr/>
        </p:nvSpPr>
        <p:spPr>
          <a:xfrm>
            <a:off x="6900810" y="2910565"/>
            <a:ext cx="4553253" cy="1603481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Hjælper vi dig med at flytte fra midlertidig genhusningsbolig tilbage til din nuværende bolig. </a:t>
            </a:r>
          </a:p>
        </p:txBody>
      </p:sp>
      <p:sp>
        <p:nvSpPr>
          <p:cNvPr id="23" name="Pil: højre 22">
            <a:extLst>
              <a:ext uri="{FF2B5EF4-FFF2-40B4-BE49-F238E27FC236}">
                <a16:creationId xmlns:a16="http://schemas.microsoft.com/office/drawing/2014/main" id="{1CE8785D-296F-4439-B7F1-6DA8A1A4BA3C}"/>
              </a:ext>
            </a:extLst>
          </p:cNvPr>
          <p:cNvSpPr/>
          <p:nvPr/>
        </p:nvSpPr>
        <p:spPr>
          <a:xfrm>
            <a:off x="2247469" y="1030036"/>
            <a:ext cx="981513" cy="40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Pil: højre 23">
            <a:extLst>
              <a:ext uri="{FF2B5EF4-FFF2-40B4-BE49-F238E27FC236}">
                <a16:creationId xmlns:a16="http://schemas.microsoft.com/office/drawing/2014/main" id="{5636D892-54A2-41A7-8354-4DB67C060150}"/>
              </a:ext>
            </a:extLst>
          </p:cNvPr>
          <p:cNvSpPr/>
          <p:nvPr/>
        </p:nvSpPr>
        <p:spPr>
          <a:xfrm>
            <a:off x="6096000" y="1040496"/>
            <a:ext cx="807914" cy="402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Pil: højre 24">
            <a:extLst>
              <a:ext uri="{FF2B5EF4-FFF2-40B4-BE49-F238E27FC236}">
                <a16:creationId xmlns:a16="http://schemas.microsoft.com/office/drawing/2014/main" id="{A8AB60B4-7B40-4A93-AB5C-749FBDCA17BE}"/>
              </a:ext>
            </a:extLst>
          </p:cNvPr>
          <p:cNvSpPr/>
          <p:nvPr/>
        </p:nvSpPr>
        <p:spPr>
          <a:xfrm>
            <a:off x="2784831" y="34047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000000"/>
              </a:highlight>
            </a:endParaRPr>
          </a:p>
        </p:txBody>
      </p:sp>
      <p:sp>
        <p:nvSpPr>
          <p:cNvPr id="26" name="Pil: højre 25">
            <a:extLst>
              <a:ext uri="{FF2B5EF4-FFF2-40B4-BE49-F238E27FC236}">
                <a16:creationId xmlns:a16="http://schemas.microsoft.com/office/drawing/2014/main" id="{CE012614-8CB3-4E51-8F7A-A276A85F0C8B}"/>
              </a:ext>
            </a:extLst>
          </p:cNvPr>
          <p:cNvSpPr/>
          <p:nvPr/>
        </p:nvSpPr>
        <p:spPr>
          <a:xfrm>
            <a:off x="5922402" y="34735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99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5E72D-56DE-4983-839D-96C69120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Genhusningstyper: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DE9DAC-6892-4745-9F50-1250C7E352DC}"/>
              </a:ext>
            </a:extLst>
          </p:cNvPr>
          <p:cNvSpPr>
            <a:spLocks/>
          </p:cNvSpPr>
          <p:nvPr/>
        </p:nvSpPr>
        <p:spPr>
          <a:xfrm>
            <a:off x="1985251" y="2230106"/>
            <a:ext cx="4164492" cy="364681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defTabSz="438912">
              <a:spcAft>
                <a:spcPts val="600"/>
              </a:spcAft>
            </a:pPr>
            <a:r>
              <a:rPr lang="da-DK" sz="1728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RandersBolig </a:t>
            </a:r>
          </a:p>
          <a:p>
            <a:pPr defTabSz="438912">
              <a:spcAft>
                <a:spcPts val="600"/>
              </a:spcAft>
            </a:pPr>
            <a:endParaRPr lang="da-DK" sz="1344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Midlertidig Genhusning arrangeret af RandersBolig</a:t>
            </a:r>
          </a:p>
          <a:p>
            <a:pPr defTabSz="438912">
              <a:spcAft>
                <a:spcPts val="600"/>
              </a:spcAft>
            </a:pPr>
            <a:endParaRPr lang="da-DK" sz="1728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 Genhusning arrangeret af RandersBolig – </a:t>
            </a:r>
          </a:p>
          <a:p>
            <a:pPr defTabSz="438912">
              <a:spcAft>
                <a:spcPts val="600"/>
              </a:spcAft>
            </a:pPr>
            <a:r>
              <a:rPr lang="da-DK" sz="1728" i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vender ikke tilbage til din gammel lejemål</a:t>
            </a:r>
          </a:p>
          <a:p>
            <a:pPr defTabSz="438912">
              <a:spcAft>
                <a:spcPts val="600"/>
              </a:spcAft>
            </a:pPr>
            <a:endParaRPr lang="da-DK" sz="1728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får 2 boligtilbud af RandersBolig</a:t>
            </a:r>
            <a:endParaRPr lang="da-DK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B7CD305-1382-4721-BA30-A045FB1834B4}"/>
              </a:ext>
            </a:extLst>
          </p:cNvPr>
          <p:cNvSpPr>
            <a:spLocks/>
          </p:cNvSpPr>
          <p:nvPr/>
        </p:nvSpPr>
        <p:spPr>
          <a:xfrm>
            <a:off x="6427454" y="2222983"/>
            <a:ext cx="4164492" cy="364681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defTabSz="438912">
              <a:spcAft>
                <a:spcPts val="600"/>
              </a:spcAft>
            </a:pPr>
            <a:r>
              <a:rPr lang="da-DK" sz="1728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 selv</a:t>
            </a: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Midlertidig Genhusning som du selv arrangerer  - det kan være kolonihave / sommerhus </a:t>
            </a: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 Genhusning som du selv arrangere – </a:t>
            </a: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r>
              <a:rPr lang="da-DK" sz="1728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vender ikke tilbage til din gammel lejemål.</a:t>
            </a: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38912">
              <a:spcAft>
                <a:spcPts val="600"/>
              </a:spcAft>
            </a:pPr>
            <a:endParaRPr lang="da-DK" sz="172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spcAft>
                <a:spcPts val="600"/>
              </a:spcAft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80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664D4-7D7F-4EB2-8BA8-25452BD0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726" y="168442"/>
            <a:ext cx="9661357" cy="6460958"/>
          </a:xfrm>
        </p:spPr>
        <p:txBody>
          <a:bodyPr>
            <a:normAutofit/>
          </a:bodyPr>
          <a:lstStyle/>
          <a:p>
            <a:r>
              <a:rPr lang="da-DK" sz="1800" dirty="0">
                <a:solidFill>
                  <a:schemeClr val="tx1"/>
                </a:solidFill>
              </a:rPr>
              <a:t>Midlertidig genhusning Du bliver ikke opsagt i din nuværende bolig, derfor skal du betale husleje for din nuværende bolig og forbrugsafgift i din genhusningsbolig. </a:t>
            </a: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Ved fraflytning hæfter du evt. misligholdelse af din nuværende og midlertidig bolig. </a:t>
            </a: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Du skal melde C/O adresse til PostNord. Som er gælderende for 6 mdr.</a:t>
            </a: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Giv besked om din midlertidig adresse til de relevante aktør f.eks. skoler, daginstitutioner  og  hjemmeplejen. </a:t>
            </a: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Din lejekontrakt kan ændre sig på din nuværende bolig. Hvis der er sket ændringer i boligens størrelse (antal kvm ) når du kommer tilbage. </a:t>
            </a: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 </a:t>
            </a:r>
            <a:br>
              <a:rPr lang="da-DK" sz="1800" dirty="0">
                <a:solidFill>
                  <a:schemeClr val="tx1"/>
                </a:solidFill>
              </a:rPr>
            </a:b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Du skal selv flytte tv, internetforbindelse over til det midlertidig bolig. </a:t>
            </a:r>
            <a:br>
              <a:rPr lang="da-DK" sz="1800" dirty="0">
                <a:solidFill>
                  <a:schemeClr val="tx1"/>
                </a:solidFill>
              </a:rPr>
            </a:br>
            <a:r>
              <a:rPr lang="da-DK" sz="1800" dirty="0">
                <a:solidFill>
                  <a:schemeClr val="tx1"/>
                </a:solidFill>
              </a:rPr>
              <a:t>Udgiften forbindelse med det dækkes af byggesagen.  Husk at informere forsikringsselskab om midlertidig genhusning, og i forhold til din opmagasineret indbo. </a:t>
            </a:r>
            <a:br>
              <a:rPr lang="da-DK" sz="1800" dirty="0">
                <a:solidFill>
                  <a:schemeClr val="tx1"/>
                </a:solidFill>
              </a:rPr>
            </a:br>
            <a:endParaRPr lang="da-DK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4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22ED5920-A437-4E60-88A3-7B2B7D5C6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812" y="476250"/>
            <a:ext cx="3762376" cy="6115051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2060"/>
                </a:solidFill>
              </a:rPr>
              <a:t>PERMANENT GENHUSNING.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da-DK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F341006-5382-4997-BA2E-15C48CF48E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1008430"/>
              </p:ext>
            </p:extLst>
          </p:nvPr>
        </p:nvGraphicFramePr>
        <p:xfrm>
          <a:off x="1170344" y="1365780"/>
          <a:ext cx="8202256" cy="3897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FC7E9CB-A4B9-4F90-8A40-2582D9B53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1798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499163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BE782-0FD3-4127-9775-8101159F3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948" y="324854"/>
            <a:ext cx="8402052" cy="151597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a-DK" sz="2000" dirty="0">
                <a:solidFill>
                  <a:schemeClr val="tx1"/>
                </a:solidFill>
                <a:latin typeface="+mn-lt"/>
              </a:rPr>
              <a:t>VED MIDLERTIIGE OG PERMANENTE GENHUSNING</a:t>
            </a:r>
            <a:br>
              <a:rPr lang="da-DK" sz="2000" dirty="0">
                <a:solidFill>
                  <a:schemeClr val="tx1"/>
                </a:solidFill>
                <a:latin typeface="+mn-lt"/>
              </a:rPr>
            </a:br>
            <a:r>
              <a:rPr lang="da-DK" sz="2000" dirty="0">
                <a:solidFill>
                  <a:schemeClr val="tx1"/>
                </a:solidFill>
                <a:latin typeface="+mn-lt"/>
              </a:rPr>
              <a:t>3 MDR.  FØR  RENOVERINGSSTART I LEJEMÅLET</a:t>
            </a:r>
            <a:br>
              <a:rPr lang="da-DK" sz="2000" dirty="0">
                <a:solidFill>
                  <a:schemeClr val="tx1"/>
                </a:solidFill>
                <a:latin typeface="+mn-lt"/>
              </a:rPr>
            </a:br>
            <a:br>
              <a:rPr lang="da-DK" sz="2000" dirty="0">
                <a:solidFill>
                  <a:schemeClr val="tx1"/>
                </a:solidFill>
                <a:latin typeface="+mn-lt"/>
              </a:rPr>
            </a:br>
            <a:endParaRPr lang="da-DK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2768DD-6A6F-4398-A2EA-66E498A0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8833" y="1840832"/>
            <a:ext cx="6631325" cy="4439652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a-DK" dirty="0"/>
              <a:t>TILBYDER VI:</a:t>
            </a:r>
          </a:p>
          <a:p>
            <a:pPr>
              <a:lnSpc>
                <a:spcPct val="90000"/>
              </a:lnSpc>
            </a:pPr>
            <a:r>
              <a:rPr lang="da-DK" dirty="0"/>
              <a:t>GENHUSNINGSFÆLLESMØDE </a:t>
            </a:r>
          </a:p>
          <a:p>
            <a:pPr>
              <a:lnSpc>
                <a:spcPct val="90000"/>
              </a:lnSpc>
            </a:pPr>
            <a:r>
              <a:rPr lang="da-DK" dirty="0"/>
              <a:t>GENHUSNINGSSAMTALE – HVOR VI KIGGER PÅ DINE ØNSKER I FORHOLD TIL BOLIG OG TYPE AF GENHUSNING. </a:t>
            </a:r>
          </a:p>
          <a:p>
            <a:pPr>
              <a:lnSpc>
                <a:spcPct val="90000"/>
              </a:lnSpc>
            </a:pPr>
            <a:r>
              <a:rPr lang="da-DK" dirty="0"/>
              <a:t>UDLÅN AF FLYTTEKASSER  - DU SKAL SELV PAKKE NED I FLYTTEKASSER </a:t>
            </a:r>
          </a:p>
          <a:p>
            <a:pPr>
              <a:lnSpc>
                <a:spcPct val="90000"/>
              </a:lnSpc>
            </a:pPr>
            <a:r>
              <a:rPr lang="da-DK" dirty="0"/>
              <a:t>FLYTTEFIRMA  TIL  AT FRAGTE INDBO </a:t>
            </a:r>
          </a:p>
          <a:p>
            <a:pPr>
              <a:lnSpc>
                <a:spcPct val="90000"/>
              </a:lnSpc>
            </a:pPr>
            <a:r>
              <a:rPr lang="da-DK" dirty="0"/>
              <a:t>OPMAGASINERING AF INDBO I MIDLERTIDIG GENHUSNING</a:t>
            </a:r>
          </a:p>
          <a:p>
            <a:pPr>
              <a:lnSpc>
                <a:spcPct val="90000"/>
              </a:lnSpc>
            </a:pPr>
            <a:r>
              <a:rPr lang="da-DK" dirty="0"/>
              <a:t>VED SÆRLIG BEHOV – HJÆLP TIL PAKNING OG PRAKTISKE OPGAVER ( MAX 1 ½ TIME )</a:t>
            </a:r>
          </a:p>
          <a:p>
            <a:pPr>
              <a:lnSpc>
                <a:spcPct val="90000"/>
              </a:lnSpc>
            </a:pPr>
            <a:r>
              <a:rPr lang="da-DK" dirty="0"/>
              <a:t>2 BOLIGTILBUD VED PERMANENT GENHUSNING. </a:t>
            </a:r>
          </a:p>
        </p:txBody>
      </p:sp>
      <p:pic>
        <p:nvPicPr>
          <p:cNvPr id="5" name="Picture 4" descr="Stablede brun æsker">
            <a:extLst>
              <a:ext uri="{FF2B5EF4-FFF2-40B4-BE49-F238E27FC236}">
                <a16:creationId xmlns:a16="http://schemas.microsoft.com/office/drawing/2014/main" id="{ED1A9574-1F4D-5E3D-0CF9-C73DC3D5B2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69" r="19066" b="-2"/>
          <a:stretch/>
        </p:blipFill>
        <p:spPr>
          <a:xfrm>
            <a:off x="-1554" y="1731"/>
            <a:ext cx="37915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856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ælkegla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872</TotalTime>
  <Words>623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Palatino Linotype</vt:lpstr>
      <vt:lpstr>Questa-Regular</vt:lpstr>
      <vt:lpstr>Trebuchet MS</vt:lpstr>
      <vt:lpstr>Wingdings 3</vt:lpstr>
      <vt:lpstr>Facet</vt:lpstr>
      <vt:lpstr>Genhusning Boligforeningen Kronjylland.  afd: 12-27</vt:lpstr>
      <vt:lpstr>Almenlejelovens § 86 </vt:lpstr>
      <vt:lpstr>HVAD ER MIDLERTIDIG ?  HVAD ER PERMANENT ? GENHUSNING </vt:lpstr>
      <vt:lpstr>PowerPoint-præsentation</vt:lpstr>
      <vt:lpstr>PowerPoint-præsentation</vt:lpstr>
      <vt:lpstr>Genhusningstyper: </vt:lpstr>
      <vt:lpstr>Midlertidig genhusning Du bliver ikke opsagt i din nuværende bolig, derfor skal du betale husleje for din nuværende bolig og forbrugsafgift i din genhusningsbolig.   Ved fraflytning hæfter du evt. misligholdelse af din nuværende og midlertidig bolig.    Du skal melde C/O adresse til PostNord. Som er gælderende for 6 mdr.   Giv besked om din midlertidig adresse til de relevante aktør f.eks. skoler, daginstitutioner  og  hjemmeplejen.    Din lejekontrakt kan ændre sig på din nuværende bolig. Hvis der er sket ændringer i boligens størrelse (antal kvm ) når du kommer tilbage.     Du skal selv flytte tv, internetforbindelse over til det midlertidig bolig.  Udgiften forbindelse med det dækkes af byggesagen.  Husk at informere forsikringsselskab om midlertidig genhusning, og i forhold til din opmagasineret indbo.  </vt:lpstr>
      <vt:lpstr>PowerPoint-præsentation</vt:lpstr>
      <vt:lpstr>VED MIDLERTIIGE OG PERMANENTE GENHUSNING 3 MDR.  FØR  RENOVERINGSSTART I LEJEMÅLET  </vt:lpstr>
      <vt:lpstr>HVIS DU BESLUTTER DIG  FOR AT FRAFLYTTE PERMANENT TIDLIGERE END  3 MÅNEDER FØR RENOVERINGSSTART,  GÆLDER DE ALMINDELIGE REGLER FOR FRAFLYTNING OG OPSIGELSE.    DU VIL IKKE VÆRE BERETTIGET TIL GENHUSNINGSSERVICE.</vt:lpstr>
      <vt:lpstr>SPØRGSMÅL ??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Genhusning Boligforeningen Kronjylland.  afd: 12-27</dc:title>
  <dc:creator>Tharane Sivapalan</dc:creator>
  <cp:lastModifiedBy>Tharane Sivapalan</cp:lastModifiedBy>
  <cp:revision>5</cp:revision>
  <cp:lastPrinted>2024-08-07T08:02:12Z</cp:lastPrinted>
  <dcterms:created xsi:type="dcterms:W3CDTF">2024-05-08T11:35:30Z</dcterms:created>
  <dcterms:modified xsi:type="dcterms:W3CDTF">2024-08-07T12:18:41Z</dcterms:modified>
</cp:coreProperties>
</file>