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9" r:id="rId2"/>
    <p:sldId id="257" r:id="rId3"/>
    <p:sldId id="258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</p:sldIdLst>
  <p:sldSz cx="12192000" cy="6858000"/>
  <p:notesSz cx="6797675" cy="9926638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25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43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a-DK"/>
              <a:t>Klik for at redigere i master</a:t>
            </a:r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/>
              <a:t>Klik for at redigere i master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0E60C-A77D-42D1-B2C9-51C112386118}" type="datetimeFigureOut">
              <a:rPr lang="da-DK" smtClean="0"/>
              <a:t>30-04-2024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17288-46C2-4A38-B1D4-8754DF5E4DA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020492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0E60C-A77D-42D1-B2C9-51C112386118}" type="datetimeFigureOut">
              <a:rPr lang="da-DK" smtClean="0"/>
              <a:t>30-04-2024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17288-46C2-4A38-B1D4-8754DF5E4DA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7912149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0E60C-A77D-42D1-B2C9-51C112386118}" type="datetimeFigureOut">
              <a:rPr lang="da-DK" smtClean="0"/>
              <a:t>30-04-2024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17288-46C2-4A38-B1D4-8754DF5E4DA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557122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0E60C-A77D-42D1-B2C9-51C112386118}" type="datetimeFigureOut">
              <a:rPr lang="da-DK" smtClean="0"/>
              <a:t>30-04-2024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17288-46C2-4A38-B1D4-8754DF5E4DA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0446163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a-DK"/>
              <a:t>Klik for at redigere i master</a:t>
            </a:r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0E60C-A77D-42D1-B2C9-51C112386118}" type="datetimeFigureOut">
              <a:rPr lang="da-DK" smtClean="0"/>
              <a:t>30-04-2024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17288-46C2-4A38-B1D4-8754DF5E4DA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8441873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0E60C-A77D-42D1-B2C9-51C112386118}" type="datetimeFigureOut">
              <a:rPr lang="da-DK" smtClean="0"/>
              <a:t>30-04-2024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17288-46C2-4A38-B1D4-8754DF5E4DA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5624278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0E60C-A77D-42D1-B2C9-51C112386118}" type="datetimeFigureOut">
              <a:rPr lang="da-DK" smtClean="0"/>
              <a:t>30-04-2024</a:t>
            </a:fld>
            <a:endParaRPr lang="da-DK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sli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17288-46C2-4A38-B1D4-8754DF5E4DA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1968315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0E60C-A77D-42D1-B2C9-51C112386118}" type="datetimeFigureOut">
              <a:rPr lang="da-DK" smtClean="0"/>
              <a:t>30-04-2024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17288-46C2-4A38-B1D4-8754DF5E4DA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9929630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0E60C-A77D-42D1-B2C9-51C112386118}" type="datetimeFigureOut">
              <a:rPr lang="da-DK" smtClean="0"/>
              <a:t>30-04-2024</a:t>
            </a:fld>
            <a:endParaRPr lang="da-DK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17288-46C2-4A38-B1D4-8754DF5E4DA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2440657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i master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0E60C-A77D-42D1-B2C9-51C112386118}" type="datetimeFigureOut">
              <a:rPr lang="da-DK" smtClean="0"/>
              <a:t>30-04-2024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17288-46C2-4A38-B1D4-8754DF5E4DA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3522210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i master</a:t>
            </a:r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0E60C-A77D-42D1-B2C9-51C112386118}" type="datetimeFigureOut">
              <a:rPr lang="da-DK" smtClean="0"/>
              <a:t>30-04-2024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17288-46C2-4A38-B1D4-8754DF5E4DA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8938204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70E60C-A77D-42D1-B2C9-51C112386118}" type="datetimeFigureOut">
              <a:rPr lang="da-DK" smtClean="0"/>
              <a:t>30-04-2024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017288-46C2-4A38-B1D4-8754DF5E4DA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950504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2777066"/>
            <a:ext cx="9144000" cy="2650067"/>
          </a:xfrm>
        </p:spPr>
        <p:txBody>
          <a:bodyPr>
            <a:normAutofit/>
          </a:bodyPr>
          <a:lstStyle/>
          <a:p>
            <a:r>
              <a:rPr lang="da-DK" sz="5500" dirty="0">
                <a:latin typeface="Arial" pitchFamily="34" charset="0"/>
                <a:cs typeface="Arial" pitchFamily="34" charset="0"/>
              </a:rPr>
              <a:t>Årsregnskab</a:t>
            </a:r>
            <a:br>
              <a:rPr lang="da-DK" sz="5500" dirty="0">
                <a:latin typeface="Arial" pitchFamily="34" charset="0"/>
                <a:cs typeface="Arial" pitchFamily="34" charset="0"/>
              </a:rPr>
            </a:br>
            <a:r>
              <a:rPr lang="da-DK" sz="5500" dirty="0">
                <a:latin typeface="Arial" pitchFamily="34" charset="0"/>
                <a:cs typeface="Arial" pitchFamily="34" charset="0"/>
              </a:rPr>
              <a:t>2023</a:t>
            </a:r>
            <a:br>
              <a:rPr lang="da-DK" sz="5500" dirty="0">
                <a:latin typeface="Arial" pitchFamily="34" charset="0"/>
                <a:cs typeface="Arial" pitchFamily="34" charset="0"/>
              </a:rPr>
            </a:br>
            <a:endParaRPr lang="da-DK" sz="5500" dirty="0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a-DK" dirty="0"/>
          </a:p>
          <a:p>
            <a:endParaRPr lang="da-DK" dirty="0"/>
          </a:p>
        </p:txBody>
      </p:sp>
      <p:sp>
        <p:nvSpPr>
          <p:cNvPr id="7" name="Tekstfelt 6"/>
          <p:cNvSpPr txBox="1"/>
          <p:nvPr/>
        </p:nvSpPr>
        <p:spPr>
          <a:xfrm>
            <a:off x="1693333" y="1413933"/>
            <a:ext cx="983204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5400" dirty="0">
                <a:latin typeface="Arial" panose="020B0604020202020204" pitchFamily="34" charset="0"/>
                <a:cs typeface="Arial" panose="020B0604020202020204" pitchFamily="34" charset="0"/>
              </a:rPr>
              <a:t>Boligselskabet af 2014</a:t>
            </a:r>
          </a:p>
        </p:txBody>
      </p:sp>
      <p:pic>
        <p:nvPicPr>
          <p:cNvPr id="6" name="Billede 5">
            <a:extLst>
              <a:ext uri="{FF2B5EF4-FFF2-40B4-BE49-F238E27FC236}">
                <a16:creationId xmlns:a16="http://schemas.microsoft.com/office/drawing/2014/main" id="{7A2AA4DE-C272-4605-AD04-A518D125A75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29650" y="5424034"/>
            <a:ext cx="3133178" cy="9712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3750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1426170"/>
          </a:xfrm>
        </p:spPr>
        <p:txBody>
          <a:bodyPr>
            <a:noAutofit/>
          </a:bodyPr>
          <a:lstStyle/>
          <a:p>
            <a:pPr algn="ctr"/>
            <a:r>
              <a:rPr lang="da-DK" sz="36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da-DK" sz="3600" dirty="0">
                <a:solidFill>
                  <a:schemeClr val="tx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Budgetforslag 2025</a:t>
            </a:r>
          </a:p>
        </p:txBody>
      </p:sp>
      <p:graphicFrame>
        <p:nvGraphicFramePr>
          <p:cNvPr id="8" name="Pladsholder til indhold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02062652"/>
              </p:ext>
            </p:extLst>
          </p:nvPr>
        </p:nvGraphicFramePr>
        <p:xfrm>
          <a:off x="1945826" y="2178732"/>
          <a:ext cx="8147248" cy="3629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8627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6482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99517">
                <a:tc>
                  <a:txBody>
                    <a:bodyPr/>
                    <a:lstStyle/>
                    <a:p>
                      <a:pPr algn="l" fontAlgn="b"/>
                      <a:endParaRPr lang="da-DK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2024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a-DK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2025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4897">
                <a:tc>
                  <a:txBody>
                    <a:bodyPr/>
                    <a:lstStyle/>
                    <a:p>
                      <a:pPr algn="l" rtl="0" fontAlgn="b"/>
                      <a:r>
                        <a:rPr lang="da-DK" sz="2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RandersBolig</a:t>
                      </a:r>
                      <a:r>
                        <a:rPr lang="da-DK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(inkl. moms)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da-DK" sz="2400" b="0" i="0" u="none" strike="noStrike" dirty="0"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3.250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da-DK" sz="2400" b="0" i="0" u="none" strike="noStrike" dirty="0"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3.250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4897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2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Boligselskabet</a:t>
                      </a:r>
                      <a:r>
                        <a:rPr lang="en-US" sz="2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24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af</a:t>
                      </a:r>
                      <a:r>
                        <a:rPr lang="en-US" sz="2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2014</a:t>
                      </a:r>
                      <a:endParaRPr lang="da-DK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2400" b="0" i="0" u="none" strike="noStrike" dirty="0"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1.193</a:t>
                      </a:r>
                      <a:endParaRPr lang="da-DK" sz="2400" b="0" i="0" u="none" strike="noStrike" dirty="0">
                        <a:solidFill>
                          <a:schemeClr val="tx2">
                            <a:lumMod val="1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2400" b="0" i="0" u="none" strike="noStrike" dirty="0"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1.221</a:t>
                      </a:r>
                      <a:endParaRPr lang="da-DK" sz="2400" b="0" i="0" u="none" strike="noStrike" dirty="0">
                        <a:solidFill>
                          <a:schemeClr val="tx2">
                            <a:lumMod val="1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4897">
                <a:tc>
                  <a:txBody>
                    <a:bodyPr/>
                    <a:lstStyle/>
                    <a:p>
                      <a:pPr algn="l" rtl="0" fontAlgn="b"/>
                      <a:r>
                        <a:rPr lang="da-DK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 alt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da-DK" sz="2400" b="0" i="0" u="none" strike="noStrike" dirty="0"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4.443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da-DK" sz="2400" b="0" i="0" u="none" strike="noStrike" dirty="0"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4.471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0101">
                <a:tc>
                  <a:txBody>
                    <a:bodyPr/>
                    <a:lstStyle/>
                    <a:p>
                      <a:pPr algn="l" fontAlgn="b"/>
                      <a:r>
                        <a:rPr lang="da-DK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da-DK" sz="1800" b="0" i="0" u="none" strike="noStrike" dirty="0">
                        <a:solidFill>
                          <a:schemeClr val="tx2">
                            <a:lumMod val="1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da-DK" sz="1800" b="0" i="0" u="none" strike="noStrike" dirty="0">
                        <a:solidFill>
                          <a:schemeClr val="tx2">
                            <a:lumMod val="1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04897">
                <a:tc>
                  <a:txBody>
                    <a:bodyPr/>
                    <a:lstStyle/>
                    <a:p>
                      <a:pPr algn="l" rtl="0" fontAlgn="b"/>
                      <a:r>
                        <a:rPr lang="da-DK" sz="2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Bidrag til dispositionsfond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2400" b="0" i="0" u="none" strike="noStrike" dirty="0"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630</a:t>
                      </a:r>
                      <a:endParaRPr lang="da-DK" sz="2400" b="0" i="0" u="none" strike="noStrike" dirty="0">
                        <a:solidFill>
                          <a:schemeClr val="tx2">
                            <a:lumMod val="1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2400" b="0" i="0" u="none" strike="noStrike" dirty="0"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674</a:t>
                      </a:r>
                      <a:endParaRPr lang="da-DK" sz="2400" b="0" i="0" u="none" strike="noStrike" dirty="0">
                        <a:solidFill>
                          <a:schemeClr val="tx2">
                            <a:lumMod val="1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04897">
                <a:tc>
                  <a:txBody>
                    <a:bodyPr/>
                    <a:lstStyle/>
                    <a:p>
                      <a:pPr algn="l" rtl="0" fontAlgn="b"/>
                      <a:r>
                        <a:rPr lang="da-DK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Bidrag til arbejdskapital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2400" b="0" i="0" u="none" strike="noStrike" dirty="0"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180</a:t>
                      </a:r>
                      <a:endParaRPr lang="da-DK" sz="2400" b="0" i="0" u="none" strike="noStrike" dirty="0">
                        <a:solidFill>
                          <a:schemeClr val="tx2">
                            <a:lumMod val="1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2400" b="0" i="0" u="none" strike="noStrike" dirty="0"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191</a:t>
                      </a:r>
                      <a:endParaRPr lang="da-DK" sz="2400" b="0" i="0" u="none" strike="noStrike" dirty="0">
                        <a:solidFill>
                          <a:schemeClr val="tx2">
                            <a:lumMod val="1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04897">
                <a:tc>
                  <a:txBody>
                    <a:bodyPr/>
                    <a:lstStyle/>
                    <a:p>
                      <a:pPr algn="l" rtl="0" fontAlgn="b"/>
                      <a:r>
                        <a:rPr lang="da-DK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 alt pr. lejemål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da-DK" sz="2400" b="0" i="0" u="none" strike="noStrike" dirty="0"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5.253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da-DK" sz="2400" b="0" i="0" u="none" strike="noStrike" dirty="0"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5.336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3" name="Rektangel 2"/>
          <p:cNvSpPr/>
          <p:nvPr/>
        </p:nvSpPr>
        <p:spPr>
          <a:xfrm>
            <a:off x="3935761" y="1655512"/>
            <a:ext cx="480776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a-DK" sz="2800" dirty="0">
                <a:solidFill>
                  <a:schemeClr val="tx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Administrationsbidraget</a:t>
            </a:r>
            <a:endParaRPr lang="da-DK" sz="2800" dirty="0">
              <a:solidFill>
                <a:schemeClr val="tx2">
                  <a:lumMod val="10000"/>
                </a:schemeClr>
              </a:solidFill>
            </a:endParaRPr>
          </a:p>
        </p:txBody>
      </p:sp>
      <p:pic>
        <p:nvPicPr>
          <p:cNvPr id="7" name="Billede 6">
            <a:extLst>
              <a:ext uri="{FF2B5EF4-FFF2-40B4-BE49-F238E27FC236}">
                <a16:creationId xmlns:a16="http://schemas.microsoft.com/office/drawing/2014/main" id="{5BD492DD-2B26-4F13-9946-E1BCE48400C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31972" y="274638"/>
            <a:ext cx="2548255" cy="7899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15978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>
                <a:solidFill>
                  <a:schemeClr val="tx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Budgetforslag 2025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da-DK" dirty="0"/>
          </a:p>
          <a:p>
            <a:pPr>
              <a:buClrTx/>
              <a:buFont typeface="Wingdings" panose="05000000000000000000" pitchFamily="2" charset="2"/>
              <a:buChar char="Ø"/>
            </a:pPr>
            <a:r>
              <a:rPr lang="da-DK" dirty="0">
                <a:solidFill>
                  <a:schemeClr val="tx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Stigning i bruttoadministrationsudgifter på ca. 43</a:t>
            </a:r>
            <a:r>
              <a:rPr lang="da-DK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a-DK" dirty="0" err="1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da-DK" dirty="0" err="1">
                <a:solidFill>
                  <a:schemeClr val="tx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kr</a:t>
            </a:r>
            <a:r>
              <a:rPr lang="da-DK" dirty="0">
                <a:solidFill>
                  <a:schemeClr val="tx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i forhold til budget 2024 </a:t>
            </a:r>
            <a:br>
              <a:rPr lang="da-DK" dirty="0">
                <a:solidFill>
                  <a:schemeClr val="tx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da-DK" dirty="0">
              <a:solidFill>
                <a:schemeClr val="tx2">
                  <a:lumMod val="1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Tx/>
              <a:buFont typeface="Wingdings" panose="05000000000000000000" pitchFamily="2" charset="2"/>
              <a:buChar char="Ø"/>
            </a:pPr>
            <a:r>
              <a:rPr lang="da-DK" dirty="0">
                <a:solidFill>
                  <a:schemeClr val="tx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Stigningen skyldes især lønninger og revision</a:t>
            </a:r>
            <a:br>
              <a:rPr lang="da-DK" dirty="0">
                <a:solidFill>
                  <a:schemeClr val="tx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da-DK" dirty="0">
              <a:solidFill>
                <a:schemeClr val="tx2">
                  <a:lumMod val="1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Tx/>
              <a:buFont typeface="Wingdings" panose="05000000000000000000" pitchFamily="2" charset="2"/>
              <a:buChar char="Ø"/>
            </a:pPr>
            <a:r>
              <a:rPr lang="da-DK" dirty="0">
                <a:latin typeface="Arial" panose="020B0604020202020204" pitchFamily="34" charset="0"/>
                <a:cs typeface="Arial" panose="020B0604020202020204" pitchFamily="34" charset="0"/>
              </a:rPr>
              <a:t>Der ydes fortsat bidrag fra afdelingerne til både arbejdskapitalen og dispositionsfonden </a:t>
            </a:r>
          </a:p>
          <a:p>
            <a:pPr marL="0" indent="0">
              <a:buNone/>
            </a:pPr>
            <a:endParaRPr lang="en-US" dirty="0">
              <a:solidFill>
                <a:schemeClr val="tx2">
                  <a:lumMod val="1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da-DK" dirty="0">
              <a:solidFill>
                <a:schemeClr val="tx2">
                  <a:lumMod val="1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Billede 4">
            <a:extLst>
              <a:ext uri="{FF2B5EF4-FFF2-40B4-BE49-F238E27FC236}">
                <a16:creationId xmlns:a16="http://schemas.microsoft.com/office/drawing/2014/main" id="{ADA98840-D96B-4659-A5E6-F1F9A2556CD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89097" y="230188"/>
            <a:ext cx="2548255" cy="7899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15973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a-DK" dirty="0">
                <a:solidFill>
                  <a:schemeClr val="tx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Budgetforslag 2025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1981200" y="1960200"/>
            <a:ext cx="8229600" cy="4709160"/>
          </a:xfrm>
        </p:spPr>
        <p:txBody>
          <a:bodyPr>
            <a:normAutofit/>
          </a:bodyPr>
          <a:lstStyle/>
          <a:p>
            <a:pPr marL="137160" indent="0">
              <a:buNone/>
            </a:pPr>
            <a:r>
              <a:rPr lang="da-DK" sz="2400" dirty="0">
                <a:solidFill>
                  <a:schemeClr val="tx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Tilskud fra dispositionsfonden i budget:</a:t>
            </a:r>
          </a:p>
          <a:p>
            <a:pPr marL="137160" indent="0">
              <a:buNone/>
            </a:pPr>
            <a:endParaRPr lang="da-DK" sz="2400" dirty="0">
              <a:solidFill>
                <a:schemeClr val="tx2">
                  <a:lumMod val="1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37160" indent="0">
              <a:buNone/>
            </a:pPr>
            <a:r>
              <a:rPr lang="da-DK" sz="2400" dirty="0">
                <a:solidFill>
                  <a:schemeClr val="tx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Fritagelse for </a:t>
            </a:r>
            <a:r>
              <a:rPr lang="da-DK" sz="2400" dirty="0" err="1">
                <a:solidFill>
                  <a:schemeClr val="tx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indbet</a:t>
            </a:r>
            <a:r>
              <a:rPr lang="da-DK" sz="2400" dirty="0">
                <a:solidFill>
                  <a:schemeClr val="tx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af </a:t>
            </a:r>
            <a:r>
              <a:rPr lang="da-DK" sz="2400" dirty="0" err="1">
                <a:solidFill>
                  <a:schemeClr val="tx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udamort</a:t>
            </a:r>
            <a:r>
              <a:rPr lang="da-DK" sz="2400" dirty="0">
                <a:solidFill>
                  <a:schemeClr val="tx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lån	        3.215.000 kr.</a:t>
            </a:r>
          </a:p>
          <a:p>
            <a:pPr marL="137160" indent="0">
              <a:spcBef>
                <a:spcPts val="0"/>
              </a:spcBef>
              <a:buNone/>
            </a:pPr>
            <a:r>
              <a:rPr lang="da-DK" sz="2400" dirty="0">
                <a:solidFill>
                  <a:schemeClr val="tx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Tilskud til huslejenedsættelser			  29.000 kr. </a:t>
            </a:r>
            <a:br>
              <a:rPr lang="da-DK" sz="2400" dirty="0">
                <a:solidFill>
                  <a:schemeClr val="tx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sz="2400" dirty="0">
                <a:solidFill>
                  <a:schemeClr val="tx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Budgetteret tab ved lejeledighed	</a:t>
            </a:r>
            <a:r>
              <a:rPr lang="da-DK" sz="2400">
                <a:solidFill>
                  <a:schemeClr val="tx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1.400.000 </a:t>
            </a:r>
            <a:r>
              <a:rPr lang="da-DK" sz="2400" dirty="0">
                <a:solidFill>
                  <a:schemeClr val="tx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kr.</a:t>
            </a:r>
            <a:br>
              <a:rPr lang="da-DK" sz="2400" dirty="0">
                <a:solidFill>
                  <a:schemeClr val="tx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sz="2400" dirty="0">
                <a:solidFill>
                  <a:schemeClr val="tx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Budgetteret tab ved fraflytninger         	        </a:t>
            </a:r>
            <a:r>
              <a:rPr lang="da-DK" sz="2400" u="sng" dirty="0">
                <a:solidFill>
                  <a:schemeClr val="tx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200.000 kr.</a:t>
            </a:r>
            <a:br>
              <a:rPr lang="da-DK" sz="2400" dirty="0">
                <a:solidFill>
                  <a:schemeClr val="tx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da-DK" sz="2400" dirty="0">
                <a:solidFill>
                  <a:schemeClr val="tx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sz="2400" dirty="0">
                <a:solidFill>
                  <a:schemeClr val="tx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Tilskud fra dispositionsfonden i alt	        </a:t>
            </a:r>
            <a:r>
              <a:rPr lang="da-DK" sz="2400" u="sng" dirty="0">
                <a:solidFill>
                  <a:schemeClr val="tx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4.844.000 kr.</a:t>
            </a:r>
          </a:p>
        </p:txBody>
      </p:sp>
      <p:pic>
        <p:nvPicPr>
          <p:cNvPr id="5" name="Billede 4">
            <a:extLst>
              <a:ext uri="{FF2B5EF4-FFF2-40B4-BE49-F238E27FC236}">
                <a16:creationId xmlns:a16="http://schemas.microsoft.com/office/drawing/2014/main" id="{2222A404-8562-4DD0-8F11-E1267706B32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36722" y="237966"/>
            <a:ext cx="2548255" cy="7899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06523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847528" y="260648"/>
            <a:ext cx="8686800" cy="1143000"/>
          </a:xfrm>
        </p:spPr>
        <p:txBody>
          <a:bodyPr>
            <a:normAutofit/>
          </a:bodyPr>
          <a:lstStyle/>
          <a:p>
            <a:r>
              <a:rPr lang="da-DK" dirty="0">
                <a:solidFill>
                  <a:schemeClr val="tx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Regnskab 2023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896112" y="1403648"/>
            <a:ext cx="10457688" cy="4773315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da-DK" sz="24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Resultatopgørelsen</a:t>
            </a:r>
          </a:p>
          <a:p>
            <a:endParaRPr lang="da-DK" sz="24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>
              <a:buClrTx/>
              <a:buFont typeface="Wingdings" panose="05000000000000000000" pitchFamily="2" charset="2"/>
              <a:buChar char="Ø"/>
            </a:pPr>
            <a:r>
              <a:rPr lang="da-DK" sz="2400" dirty="0">
                <a:latin typeface="Arial" pitchFamily="34" charset="0"/>
                <a:cs typeface="Arial" pitchFamily="34" charset="0"/>
              </a:rPr>
              <a:t>Årets resultat er et overskud på 237.726 kr. som overføres til arbejdskapitalen.</a:t>
            </a:r>
          </a:p>
          <a:p>
            <a:pPr>
              <a:buClrTx/>
              <a:buFont typeface="Wingdings" panose="05000000000000000000" pitchFamily="2" charset="2"/>
              <a:buChar char="Ø"/>
            </a:pPr>
            <a:endParaRPr lang="da-DK" sz="2400" dirty="0">
              <a:latin typeface="Arial" pitchFamily="34" charset="0"/>
              <a:cs typeface="Arial" pitchFamily="34" charset="0"/>
            </a:endParaRPr>
          </a:p>
          <a:p>
            <a:pPr>
              <a:buClrTx/>
              <a:buFont typeface="Wingdings" panose="05000000000000000000" pitchFamily="2" charset="2"/>
              <a:buChar char="Ø"/>
            </a:pPr>
            <a:r>
              <a:rPr lang="da-DK" sz="2400" dirty="0">
                <a:latin typeface="Arial" pitchFamily="34" charset="0"/>
                <a:cs typeface="Arial" pitchFamily="34" charset="0"/>
              </a:rPr>
              <a:t>Bruttoadministrationsudgifterne udgør 6.269.146 kr. Overskridelser på ca. 7.000 kr. i forhold til budget.</a:t>
            </a:r>
          </a:p>
          <a:p>
            <a:pPr>
              <a:buClrTx/>
              <a:buFont typeface="Wingdings" panose="05000000000000000000" pitchFamily="2" charset="2"/>
              <a:buChar char="Ø"/>
            </a:pPr>
            <a:endParaRPr lang="da-DK" sz="2400" dirty="0">
              <a:latin typeface="Arial" pitchFamily="34" charset="0"/>
              <a:cs typeface="Arial" pitchFamily="34" charset="0"/>
            </a:endParaRPr>
          </a:p>
          <a:p>
            <a:pPr>
              <a:buClrTx/>
              <a:buFont typeface="Wingdings" panose="05000000000000000000" pitchFamily="2" charset="2"/>
              <a:buChar char="Ø"/>
            </a:pPr>
            <a:r>
              <a:rPr lang="da-DK" sz="2400" dirty="0">
                <a:latin typeface="Arial" pitchFamily="34" charset="0"/>
                <a:cs typeface="Arial" pitchFamily="34" charset="0"/>
              </a:rPr>
              <a:t>Overskridelserne er især relateret til bestyrelsesvederlag på ca. 3.000 kr. samt kontorholdsudgifter på ca. 18 </a:t>
            </a:r>
            <a:r>
              <a:rPr lang="da-DK" sz="2400" dirty="0" err="1">
                <a:latin typeface="Arial" pitchFamily="34" charset="0"/>
                <a:cs typeface="Arial" pitchFamily="34" charset="0"/>
              </a:rPr>
              <a:t>tkr</a:t>
            </a:r>
            <a:r>
              <a:rPr lang="da-DK" sz="2400" dirty="0">
                <a:latin typeface="Arial" pitchFamily="34" charset="0"/>
                <a:cs typeface="Arial" pitchFamily="34" charset="0"/>
              </a:rPr>
              <a:t>. </a:t>
            </a:r>
          </a:p>
          <a:p>
            <a:pPr>
              <a:buClrTx/>
              <a:buFont typeface="Wingdings" panose="05000000000000000000" pitchFamily="2" charset="2"/>
              <a:buChar char="Ø"/>
            </a:pPr>
            <a:endParaRPr lang="da-DK" sz="2400" dirty="0">
              <a:latin typeface="Arial" pitchFamily="34" charset="0"/>
              <a:cs typeface="Arial" pitchFamily="34" charset="0"/>
            </a:endParaRPr>
          </a:p>
          <a:p>
            <a:pPr>
              <a:buClrTx/>
              <a:buFont typeface="Wingdings" panose="05000000000000000000" pitchFamily="2" charset="2"/>
              <a:buChar char="Ø"/>
            </a:pPr>
            <a:r>
              <a:rPr lang="da-DK" sz="2400" dirty="0">
                <a:latin typeface="Arial" pitchFamily="34" charset="0"/>
                <a:cs typeface="Arial" pitchFamily="34" charset="0"/>
              </a:rPr>
              <a:t>Der har været en besparelse på personaleudgifter på ca. 12 </a:t>
            </a:r>
            <a:r>
              <a:rPr lang="da-DK" sz="2400" dirty="0" err="1">
                <a:latin typeface="Arial" pitchFamily="34" charset="0"/>
                <a:cs typeface="Arial" pitchFamily="34" charset="0"/>
              </a:rPr>
              <a:t>tkr</a:t>
            </a:r>
            <a:r>
              <a:rPr lang="da-DK" sz="2400" dirty="0"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buClrTx/>
              <a:buFont typeface="Wingdings" panose="05000000000000000000" pitchFamily="2" charset="2"/>
              <a:buChar char="Ø"/>
            </a:pPr>
            <a:endParaRPr lang="da-DK" sz="2400" dirty="0">
              <a:latin typeface="Arial" pitchFamily="34" charset="0"/>
              <a:cs typeface="Arial" pitchFamily="34" charset="0"/>
            </a:endParaRPr>
          </a:p>
          <a:p>
            <a:pPr>
              <a:buClrTx/>
              <a:buFont typeface="Wingdings" panose="05000000000000000000" pitchFamily="2" charset="2"/>
              <a:buChar char="Ø"/>
            </a:pPr>
            <a:r>
              <a:rPr lang="da-DK" sz="2400" dirty="0">
                <a:latin typeface="Arial" pitchFamily="34" charset="0"/>
                <a:cs typeface="Arial" pitchFamily="34" charset="0"/>
              </a:rPr>
              <a:t>Mødeudgifter er ca. 18 </a:t>
            </a:r>
            <a:r>
              <a:rPr lang="da-DK" sz="2400" dirty="0" err="1">
                <a:latin typeface="Arial" pitchFamily="34" charset="0"/>
                <a:cs typeface="Arial" pitchFamily="34" charset="0"/>
              </a:rPr>
              <a:t>tkr</a:t>
            </a:r>
            <a:r>
              <a:rPr lang="da-DK" sz="2400" dirty="0">
                <a:latin typeface="Arial" pitchFamily="34" charset="0"/>
                <a:cs typeface="Arial" pitchFamily="34" charset="0"/>
              </a:rPr>
              <a:t>. under budget og adm. bidrag til RandersBolig er 2 </a:t>
            </a:r>
            <a:r>
              <a:rPr lang="da-DK" sz="2400" dirty="0" err="1">
                <a:latin typeface="Arial" pitchFamily="34" charset="0"/>
                <a:cs typeface="Arial" pitchFamily="34" charset="0"/>
              </a:rPr>
              <a:t>tkr</a:t>
            </a:r>
            <a:r>
              <a:rPr lang="da-DK" sz="2400" dirty="0">
                <a:latin typeface="Arial" pitchFamily="34" charset="0"/>
                <a:cs typeface="Arial" pitchFamily="34" charset="0"/>
              </a:rPr>
              <a:t>. over budget.</a:t>
            </a:r>
          </a:p>
          <a:p>
            <a:pPr marL="0" indent="0">
              <a:buClrTx/>
              <a:buNone/>
            </a:pPr>
            <a:endParaRPr lang="da-DK" sz="2400" dirty="0">
              <a:latin typeface="Arial" pitchFamily="34" charset="0"/>
              <a:cs typeface="Arial" pitchFamily="34" charset="0"/>
            </a:endParaRPr>
          </a:p>
          <a:p>
            <a:pPr>
              <a:buClrTx/>
              <a:buFont typeface="Wingdings" panose="05000000000000000000" pitchFamily="2" charset="2"/>
              <a:buChar char="Ø"/>
            </a:pPr>
            <a:r>
              <a:rPr lang="da-DK" sz="2400" dirty="0">
                <a:latin typeface="Arial" pitchFamily="34" charset="0"/>
                <a:cs typeface="Arial" pitchFamily="34" charset="0"/>
              </a:rPr>
              <a:t>Administrationsbidrag pr. lejemålsenhed udgør 4.222 kr. (heraf 3.062 kr. til RandersBolig). Boligorganisationen ligger over benchmark på 4.195 kr.</a:t>
            </a:r>
          </a:p>
          <a:p>
            <a:pPr marL="457200" lvl="1" indent="0">
              <a:buNone/>
            </a:pPr>
            <a:endParaRPr lang="da-DK" sz="1900" dirty="0">
              <a:latin typeface="Arial" pitchFamily="34" charset="0"/>
              <a:cs typeface="Arial" pitchFamily="34" charset="0"/>
            </a:endParaRPr>
          </a:p>
          <a:p>
            <a:pPr marL="457200" lvl="1" indent="0">
              <a:buNone/>
            </a:pPr>
            <a:endParaRPr lang="da-DK" sz="18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marL="457200" lvl="1" indent="0">
              <a:buNone/>
            </a:pPr>
            <a:endParaRPr lang="da-DK" sz="18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marL="457200" lvl="1" indent="0">
              <a:buNone/>
            </a:pPr>
            <a:endParaRPr lang="da-DK" sz="1400" dirty="0">
              <a:latin typeface="Arial" pitchFamily="34" charset="0"/>
              <a:cs typeface="Arial" pitchFamily="34" charset="0"/>
            </a:endParaRPr>
          </a:p>
          <a:p>
            <a:endParaRPr lang="da-DK" sz="16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da-DK" sz="2000" dirty="0">
              <a:latin typeface="Arial" pitchFamily="34" charset="0"/>
              <a:cs typeface="Arial" pitchFamily="34" charset="0"/>
            </a:endParaRPr>
          </a:p>
          <a:p>
            <a:endParaRPr lang="da-DK" sz="20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Billede 5">
            <a:extLst>
              <a:ext uri="{FF2B5EF4-FFF2-40B4-BE49-F238E27FC236}">
                <a16:creationId xmlns:a16="http://schemas.microsoft.com/office/drawing/2014/main" id="{120E6743-07EB-4F70-A617-5503B380C65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27197" y="357505"/>
            <a:ext cx="2548255" cy="7899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27303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a-DK" dirty="0">
                <a:solidFill>
                  <a:schemeClr val="tx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Regnskab 2023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 rot="10800000" flipV="1">
            <a:off x="2495600" y="5825968"/>
            <a:ext cx="7128792" cy="400290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endParaRPr lang="en-US" dirty="0">
              <a:solidFill>
                <a:schemeClr val="tx2">
                  <a:lumMod val="1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6400" dirty="0" err="1">
                <a:solidFill>
                  <a:schemeClr val="tx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Ekstraordinære</a:t>
            </a:r>
            <a:r>
              <a:rPr lang="en-US" sz="6400" dirty="0">
                <a:solidFill>
                  <a:schemeClr val="tx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400" dirty="0" err="1">
                <a:solidFill>
                  <a:schemeClr val="tx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udgifter</a:t>
            </a:r>
            <a:r>
              <a:rPr lang="en-US" sz="6400" dirty="0">
                <a:solidFill>
                  <a:schemeClr val="tx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 alt 			           	        6.385 </a:t>
            </a:r>
            <a:r>
              <a:rPr lang="en-US" sz="6400" dirty="0" err="1">
                <a:solidFill>
                  <a:schemeClr val="tx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tkr</a:t>
            </a:r>
            <a:r>
              <a:rPr lang="en-US" sz="6400" dirty="0">
                <a:solidFill>
                  <a:schemeClr val="tx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da-DK" sz="6400" dirty="0">
              <a:solidFill>
                <a:schemeClr val="tx2">
                  <a:lumMod val="1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8" name="Tabel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6269176"/>
              </p:ext>
            </p:extLst>
          </p:nvPr>
        </p:nvGraphicFramePr>
        <p:xfrm>
          <a:off x="3044083" y="1653296"/>
          <a:ext cx="6332687" cy="227758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592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343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87351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3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Ekstraordinære</a:t>
                      </a:r>
                      <a:r>
                        <a:rPr lang="en-US" sz="13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3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udgifter</a:t>
                      </a:r>
                      <a:r>
                        <a:rPr lang="en-US" sz="13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der</a:t>
                      </a:r>
                      <a:r>
                        <a:rPr lang="en-US" sz="135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35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dækkes</a:t>
                      </a:r>
                      <a:r>
                        <a:rPr lang="en-US" sz="135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35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af</a:t>
                      </a:r>
                      <a:r>
                        <a:rPr lang="en-US" sz="135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35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dispositionsfonden</a:t>
                      </a:r>
                      <a:endParaRPr lang="da-DK" sz="13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da-DK" sz="13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857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2512">
                <a:tc>
                  <a:txBody>
                    <a:bodyPr/>
                    <a:lstStyle/>
                    <a:p>
                      <a:pPr algn="l" rtl="0" fontAlgn="ctr"/>
                      <a:r>
                        <a:rPr lang="da-DK" sz="135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Tilskud til huslejenedsættelse</a:t>
                      </a:r>
                      <a:r>
                        <a:rPr lang="da-DK" sz="1350" u="none" strike="noStrike" baseline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 afdelinger</a:t>
                      </a:r>
                    </a:p>
                    <a:p>
                      <a:pPr algn="l" rtl="0" fontAlgn="ctr"/>
                      <a:r>
                        <a:rPr lang="da-DK" sz="135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Tilskud på grund af frasalg erhverv </a:t>
                      </a:r>
                    </a:p>
                    <a:p>
                      <a:pPr algn="l" rtl="0" fontAlgn="ctr"/>
                      <a:r>
                        <a:rPr lang="da-DK" sz="135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Dispensation til afdelinger for indbetalinger til </a:t>
                      </a:r>
                      <a:r>
                        <a:rPr lang="da-DK" sz="1350" b="0" i="0" u="none" strike="noStrike" dirty="0" err="1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udamort</a:t>
                      </a:r>
                      <a:r>
                        <a:rPr lang="da-DK" sz="135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lån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da-DK" sz="1350" u="none" strike="noStrike" baseline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109 </a:t>
                      </a:r>
                      <a:r>
                        <a:rPr lang="da-DK" sz="1350" u="none" strike="noStrike" dirty="0" err="1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tkr</a:t>
                      </a:r>
                      <a:r>
                        <a:rPr lang="da-DK" sz="135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</a:p>
                    <a:p>
                      <a:pPr algn="r" rtl="0" fontAlgn="ctr"/>
                      <a:r>
                        <a:rPr lang="da-DK" sz="135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274 </a:t>
                      </a:r>
                      <a:r>
                        <a:rPr lang="da-DK" sz="1350" b="0" i="0" u="none" strike="noStrike" dirty="0" err="1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tkr</a:t>
                      </a:r>
                      <a:r>
                        <a:rPr lang="da-DK" sz="1350" b="0" i="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</a:p>
                    <a:p>
                      <a:pPr algn="r" rtl="0" fontAlgn="ctr"/>
                      <a:r>
                        <a:rPr lang="da-DK" sz="1350" b="0" i="0" u="sng" strike="noStrike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4.362 </a:t>
                      </a:r>
                      <a:r>
                        <a:rPr lang="da-DK" sz="1350" b="0" i="0" u="sng" strike="noStrike" dirty="0" err="1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tkr</a:t>
                      </a:r>
                      <a:r>
                        <a:rPr lang="da-DK" sz="1350" b="0" i="0" u="sng" strike="noStrike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</a:p>
                  </a:txBody>
                  <a:tcPr marL="9525" marR="857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4866">
                <a:tc>
                  <a:txBody>
                    <a:bodyPr/>
                    <a:lstStyle/>
                    <a:p>
                      <a:pPr algn="l" rtl="0" fontAlgn="ctr"/>
                      <a:r>
                        <a:rPr lang="da-DK" sz="135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 alt</a:t>
                      </a:r>
                      <a:endParaRPr lang="da-DK" sz="135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da-DK" sz="135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4.745 </a:t>
                      </a:r>
                      <a:r>
                        <a:rPr lang="da-DK" sz="1350" u="none" strike="noStrike" dirty="0" err="1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tkr</a:t>
                      </a:r>
                      <a:r>
                        <a:rPr lang="da-DK" sz="135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lang="da-DK" sz="135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857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8865">
                <a:tc>
                  <a:txBody>
                    <a:bodyPr/>
                    <a:lstStyle/>
                    <a:p>
                      <a:pPr algn="l" fontAlgn="b"/>
                      <a:endParaRPr lang="da-DK" sz="11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a-DK" sz="11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8649">
                <a:tc>
                  <a:txBody>
                    <a:bodyPr/>
                    <a:lstStyle/>
                    <a:p>
                      <a:pPr algn="l" rtl="0" fontAlgn="ctr"/>
                      <a:r>
                        <a:rPr lang="da-DK" sz="135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Tilskud til tab ved lejeledighed</a:t>
                      </a:r>
                      <a:endParaRPr lang="da-DK" sz="135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da-DK" sz="135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1.456 </a:t>
                      </a:r>
                      <a:r>
                        <a:rPr lang="da-DK" sz="1350" u="none" strike="noStrike" dirty="0" err="1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tkr</a:t>
                      </a:r>
                      <a:r>
                        <a:rPr lang="da-DK" sz="135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lang="da-DK" sz="135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857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8595">
                <a:tc>
                  <a:txBody>
                    <a:bodyPr/>
                    <a:lstStyle/>
                    <a:p>
                      <a:pPr algn="l" rtl="0" fontAlgn="ctr"/>
                      <a:r>
                        <a:rPr lang="da-DK" sz="135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Tilskud til tab ved fraflytning</a:t>
                      </a:r>
                      <a:endParaRPr lang="da-DK" sz="135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da-DK" sz="1350" u="sng" strike="noStrike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173 </a:t>
                      </a:r>
                      <a:r>
                        <a:rPr lang="da-DK" sz="1350" u="sng" strike="noStrike" dirty="0" err="1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tkr</a:t>
                      </a:r>
                      <a:r>
                        <a:rPr lang="da-DK" sz="1350" u="sng" strike="noStrike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lang="da-DK" sz="1350" b="0" i="0" u="sng" strike="noStrike" dirty="0">
                        <a:solidFill>
                          <a:sysClr val="windowText" lastClr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857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2512">
                <a:tc>
                  <a:txBody>
                    <a:bodyPr/>
                    <a:lstStyle/>
                    <a:p>
                      <a:pPr algn="l" rtl="0" fontAlgn="ctr"/>
                      <a:r>
                        <a:rPr lang="da-DK" sz="135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 alt </a:t>
                      </a:r>
                      <a:endParaRPr lang="da-DK" sz="135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da-DK" sz="135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1.629 </a:t>
                      </a:r>
                      <a:r>
                        <a:rPr lang="da-DK" sz="1350" u="none" strike="noStrike" dirty="0" err="1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tkr</a:t>
                      </a:r>
                      <a:r>
                        <a:rPr lang="da-DK" sz="135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lang="da-DK" sz="135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857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9" name="Tabel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8182838"/>
              </p:ext>
            </p:extLst>
          </p:nvPr>
        </p:nvGraphicFramePr>
        <p:xfrm>
          <a:off x="3044083" y="4805649"/>
          <a:ext cx="6332687" cy="63330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4575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7515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32973">
                <a:tc>
                  <a:txBody>
                    <a:bodyPr/>
                    <a:lstStyle/>
                    <a:p>
                      <a:pPr marL="0" algn="l" defTabSz="685800" rtl="0" eaLnBrk="1" fontAlgn="ctr" latinLnBrk="0" hangingPunct="1"/>
                      <a:endParaRPr lang="en-US" sz="1350" u="none" strike="noStrike" kern="1200" dirty="0">
                        <a:solidFill>
                          <a:sysClr val="windowText" lastClr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685800" rtl="0" eaLnBrk="1" fontAlgn="ctr" latinLnBrk="0" hangingPunct="1"/>
                      <a:endParaRPr lang="da-DK" sz="1350" u="none" strike="noStrike" kern="1200" dirty="0">
                        <a:solidFill>
                          <a:sysClr val="windowText" lastClr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8043">
                <a:tc>
                  <a:txBody>
                    <a:bodyPr/>
                    <a:lstStyle/>
                    <a:p>
                      <a:pPr marL="0" algn="l" defTabSz="685800" rtl="0" eaLnBrk="1" fontAlgn="ctr" latinLnBrk="0" hangingPunct="1"/>
                      <a:r>
                        <a:rPr lang="da-DK" sz="1350" u="none" strike="noStrike" kern="12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Diverse udgifter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685800" rtl="0" eaLnBrk="1" fontAlgn="ctr" latinLnBrk="0" hangingPunct="1"/>
                      <a:r>
                        <a:rPr lang="da-DK" sz="1350" u="none" strike="noStrike" kern="12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11 </a:t>
                      </a:r>
                      <a:r>
                        <a:rPr lang="da-DK" sz="1350" u="none" strike="noStrike" kern="1200" dirty="0" err="1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tkr</a:t>
                      </a:r>
                      <a:r>
                        <a:rPr lang="da-DK" sz="1350" u="none" strike="noStrike" kern="12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.</a:t>
                      </a:r>
                    </a:p>
                  </a:txBody>
                  <a:tcPr marL="9525" marR="857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0" name="Tekstfelt 9"/>
          <p:cNvSpPr txBox="1"/>
          <p:nvPr/>
        </p:nvSpPr>
        <p:spPr>
          <a:xfrm>
            <a:off x="2567608" y="4241489"/>
            <a:ext cx="705678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err="1">
                <a:solidFill>
                  <a:schemeClr val="tx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Ekstraordinære</a:t>
            </a:r>
            <a:r>
              <a:rPr lang="en-US" sz="1600" dirty="0">
                <a:solidFill>
                  <a:schemeClr val="tx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chemeClr val="tx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udgifter</a:t>
            </a:r>
            <a:r>
              <a:rPr lang="en-US" sz="1600" dirty="0">
                <a:solidFill>
                  <a:schemeClr val="tx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der </a:t>
            </a:r>
            <a:r>
              <a:rPr lang="en-US" sz="1600" dirty="0" err="1">
                <a:solidFill>
                  <a:schemeClr val="tx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dækkes</a:t>
            </a:r>
            <a:r>
              <a:rPr lang="en-US" sz="1600" dirty="0">
                <a:solidFill>
                  <a:schemeClr val="tx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af </a:t>
            </a:r>
            <a:r>
              <a:rPr lang="en-US" sz="1600" dirty="0" err="1">
                <a:solidFill>
                  <a:schemeClr val="tx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dispositionsfonden</a:t>
            </a:r>
            <a:r>
              <a:rPr lang="en-US" sz="1600" dirty="0">
                <a:solidFill>
                  <a:schemeClr val="tx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 alt       6.374 </a:t>
            </a:r>
            <a:r>
              <a:rPr lang="en-US" sz="1600" dirty="0" err="1">
                <a:solidFill>
                  <a:schemeClr val="tx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tkr</a:t>
            </a:r>
            <a:r>
              <a:rPr lang="en-US" sz="1600" dirty="0">
                <a:solidFill>
                  <a:schemeClr val="tx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da-DK" sz="1600" dirty="0">
              <a:solidFill>
                <a:schemeClr val="tx2">
                  <a:lumMod val="1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Billede 11">
            <a:extLst>
              <a:ext uri="{FF2B5EF4-FFF2-40B4-BE49-F238E27FC236}">
                <a16:creationId xmlns:a16="http://schemas.microsoft.com/office/drawing/2014/main" id="{7FEB5E26-C87C-4C78-9B0D-8423E822E7B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03372" y="317483"/>
            <a:ext cx="2548255" cy="7899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63286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da-DK" sz="4000" dirty="0">
                <a:solidFill>
                  <a:schemeClr val="tx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Regnskab 2023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1981200" y="1600200"/>
            <a:ext cx="8507288" cy="4709160"/>
          </a:xfrm>
        </p:spPr>
        <p:txBody>
          <a:bodyPr>
            <a:normAutofit fontScale="25000" lnSpcReduction="20000"/>
          </a:bodyPr>
          <a:lstStyle/>
          <a:p>
            <a:pPr marL="457200" lvl="1" indent="0">
              <a:buNone/>
            </a:pPr>
            <a:r>
              <a:rPr lang="da-DK" sz="8000" b="1" dirty="0">
                <a:solidFill>
                  <a:schemeClr val="tx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Balancen </a:t>
            </a:r>
            <a:br>
              <a:rPr lang="da-DK" sz="8000" b="1" dirty="0">
                <a:solidFill>
                  <a:schemeClr val="tx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</a:br>
            <a:endParaRPr lang="da-DK" sz="8000" b="1" dirty="0">
              <a:solidFill>
                <a:schemeClr val="tx2">
                  <a:lumMod val="1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457200" lvl="1" indent="0">
              <a:buNone/>
            </a:pPr>
            <a:r>
              <a:rPr lang="da-DK" sz="8000" dirty="0">
                <a:solidFill>
                  <a:schemeClr val="tx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Indskud i Landsbyggefonden </a:t>
            </a:r>
            <a:r>
              <a:rPr lang="da-DK" sz="8000" dirty="0">
                <a:latin typeface="Arial" pitchFamily="34" charset="0"/>
                <a:cs typeface="Arial" pitchFamily="34" charset="0"/>
              </a:rPr>
              <a:t>(heraf trækningsret 2.093 </a:t>
            </a:r>
            <a:r>
              <a:rPr lang="da-DK" sz="8000" dirty="0" err="1">
                <a:latin typeface="Arial" pitchFamily="34" charset="0"/>
                <a:cs typeface="Arial" pitchFamily="34" charset="0"/>
              </a:rPr>
              <a:t>tkr</a:t>
            </a:r>
            <a:r>
              <a:rPr lang="da-DK" sz="8000" dirty="0">
                <a:latin typeface="Arial" pitchFamily="34" charset="0"/>
                <a:cs typeface="Arial" pitchFamily="34" charset="0"/>
              </a:rPr>
              <a:t>.)</a:t>
            </a:r>
            <a:r>
              <a:rPr lang="da-DK" sz="80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da-DK" sz="8000" u="sng" dirty="0">
                <a:solidFill>
                  <a:schemeClr val="tx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2.649 </a:t>
            </a:r>
            <a:r>
              <a:rPr lang="da-DK" sz="8000" u="sng" dirty="0" err="1">
                <a:solidFill>
                  <a:schemeClr val="tx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tkr</a:t>
            </a:r>
            <a:r>
              <a:rPr lang="da-DK" sz="8000" u="sng" dirty="0">
                <a:solidFill>
                  <a:schemeClr val="tx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.</a:t>
            </a:r>
            <a:br>
              <a:rPr lang="da-DK" sz="8000" dirty="0">
                <a:solidFill>
                  <a:schemeClr val="tx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</a:br>
            <a:endParaRPr lang="da-DK" sz="8000" dirty="0">
              <a:solidFill>
                <a:schemeClr val="tx2">
                  <a:lumMod val="1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457200" lvl="1" indent="0">
              <a:buNone/>
            </a:pPr>
            <a:r>
              <a:rPr lang="da-DK" sz="8000" dirty="0">
                <a:solidFill>
                  <a:schemeClr val="tx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Anlægsaktiver i alt				                         </a:t>
            </a:r>
            <a:r>
              <a:rPr lang="da-DK" sz="8000" u="sng" dirty="0">
                <a:solidFill>
                  <a:schemeClr val="tx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2.649 </a:t>
            </a:r>
            <a:r>
              <a:rPr lang="da-DK" sz="8000" u="sng" dirty="0" err="1">
                <a:solidFill>
                  <a:schemeClr val="tx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tkr</a:t>
            </a:r>
            <a:r>
              <a:rPr lang="da-DK" sz="8000" u="sng" dirty="0">
                <a:solidFill>
                  <a:schemeClr val="tx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marL="457200" lvl="1" indent="0">
              <a:buNone/>
            </a:pPr>
            <a:endParaRPr lang="da-DK" sz="8000" u="sng" dirty="0">
              <a:solidFill>
                <a:schemeClr val="tx2">
                  <a:lumMod val="1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457200" lvl="1" indent="0">
              <a:buNone/>
            </a:pPr>
            <a:r>
              <a:rPr lang="da-DK" sz="8000" dirty="0">
                <a:solidFill>
                  <a:schemeClr val="tx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Bankindestående 				                       12.015 </a:t>
            </a:r>
            <a:r>
              <a:rPr lang="da-DK" sz="8000" dirty="0" err="1">
                <a:solidFill>
                  <a:schemeClr val="tx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tkr</a:t>
            </a:r>
            <a:r>
              <a:rPr lang="da-DK" sz="8000" dirty="0">
                <a:solidFill>
                  <a:schemeClr val="tx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marL="457200" lvl="1" indent="0">
              <a:buNone/>
            </a:pPr>
            <a:r>
              <a:rPr lang="da-DK" sz="8000" dirty="0">
                <a:solidFill>
                  <a:schemeClr val="tx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Øvrige omsætningsaktiver			                        </a:t>
            </a:r>
            <a:r>
              <a:rPr lang="da-DK" sz="8000" u="sng" dirty="0">
                <a:solidFill>
                  <a:schemeClr val="tx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      83 </a:t>
            </a:r>
            <a:r>
              <a:rPr lang="da-DK" sz="8000" u="sng" dirty="0" err="1">
                <a:solidFill>
                  <a:schemeClr val="tx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tkr</a:t>
            </a:r>
            <a:r>
              <a:rPr lang="da-DK" sz="8000" u="sng" dirty="0">
                <a:solidFill>
                  <a:schemeClr val="tx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marL="457200" lvl="1" indent="0">
              <a:buNone/>
            </a:pPr>
            <a:endParaRPr lang="da-DK" sz="8000" u="sng" dirty="0">
              <a:solidFill>
                <a:schemeClr val="tx2">
                  <a:lumMod val="1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457200" lvl="1" indent="0">
              <a:buNone/>
            </a:pPr>
            <a:r>
              <a:rPr lang="da-DK" sz="8000" dirty="0">
                <a:solidFill>
                  <a:schemeClr val="tx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Omsætningsaktiver i alt			                       </a:t>
            </a:r>
            <a:r>
              <a:rPr lang="da-DK" sz="8000" u="sng" dirty="0">
                <a:solidFill>
                  <a:schemeClr val="tx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12.098 </a:t>
            </a:r>
            <a:r>
              <a:rPr lang="da-DK" sz="8000" u="sng" dirty="0" err="1">
                <a:solidFill>
                  <a:schemeClr val="tx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tkr</a:t>
            </a:r>
            <a:r>
              <a:rPr lang="da-DK" sz="8000" u="sng" dirty="0">
                <a:solidFill>
                  <a:schemeClr val="tx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marL="457200" lvl="1" indent="0">
              <a:buNone/>
            </a:pPr>
            <a:endParaRPr lang="da-DK" sz="8000" u="sng" dirty="0">
              <a:solidFill>
                <a:schemeClr val="tx2">
                  <a:lumMod val="1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457200" lvl="1" indent="0">
              <a:buNone/>
            </a:pPr>
            <a:r>
              <a:rPr lang="da-DK" sz="8000" dirty="0">
                <a:solidFill>
                  <a:schemeClr val="tx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Aktiver i alt 					                       </a:t>
            </a:r>
            <a:r>
              <a:rPr lang="da-DK" sz="8000" u="sng" dirty="0">
                <a:solidFill>
                  <a:schemeClr val="tx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14.747 </a:t>
            </a:r>
            <a:r>
              <a:rPr lang="da-DK" sz="8000" u="sng" dirty="0" err="1">
                <a:solidFill>
                  <a:schemeClr val="tx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tkr</a:t>
            </a:r>
            <a:r>
              <a:rPr lang="da-DK" sz="8000" u="sng" dirty="0">
                <a:solidFill>
                  <a:schemeClr val="tx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.</a:t>
            </a:r>
            <a:br>
              <a:rPr lang="da-DK" sz="4400" dirty="0">
                <a:solidFill>
                  <a:schemeClr val="tx2">
                    <a:lumMod val="10000"/>
                  </a:schemeClr>
                </a:solidFill>
                <a:latin typeface="Arial" pitchFamily="34" charset="0"/>
                <a:cs typeface="Arial" pitchFamily="34" charset="0"/>
                <a:sym typeface="Wingdings" panose="05000000000000000000" pitchFamily="2" charset="2"/>
              </a:rPr>
            </a:br>
            <a:br>
              <a:rPr lang="da-DK" dirty="0">
                <a:latin typeface="Arial" pitchFamily="34" charset="0"/>
                <a:cs typeface="Arial" pitchFamily="34" charset="0"/>
                <a:sym typeface="Wingdings" panose="05000000000000000000" pitchFamily="2" charset="2"/>
              </a:rPr>
            </a:br>
            <a:br>
              <a:rPr lang="da-DK" dirty="0">
                <a:latin typeface="Arial" pitchFamily="34" charset="0"/>
                <a:cs typeface="Arial" pitchFamily="34" charset="0"/>
                <a:sym typeface="Wingdings" panose="05000000000000000000" pitchFamily="2" charset="2"/>
              </a:rPr>
            </a:br>
            <a:endParaRPr lang="da-DK" dirty="0">
              <a:latin typeface="Arial" pitchFamily="34" charset="0"/>
              <a:cs typeface="Arial" pitchFamily="34" charset="0"/>
              <a:sym typeface="Wingdings" panose="05000000000000000000" pitchFamily="2" charset="2"/>
            </a:endParaRPr>
          </a:p>
        </p:txBody>
      </p:sp>
      <p:pic>
        <p:nvPicPr>
          <p:cNvPr id="6" name="Billede 5">
            <a:extLst>
              <a:ext uri="{FF2B5EF4-FFF2-40B4-BE49-F238E27FC236}">
                <a16:creationId xmlns:a16="http://schemas.microsoft.com/office/drawing/2014/main" id="{2A6359BF-ED46-4FCC-A9F7-AE0CDACE225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14360" y="237966"/>
            <a:ext cx="2548255" cy="7899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35467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a-DK" sz="4000" dirty="0">
                <a:solidFill>
                  <a:schemeClr val="tx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Regnskab 2023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457200" lvl="1" indent="0">
              <a:buNone/>
            </a:pPr>
            <a:r>
              <a:rPr lang="da-DK" b="1" dirty="0">
                <a:solidFill>
                  <a:schemeClr val="tx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Balancen </a:t>
            </a:r>
          </a:p>
          <a:p>
            <a:pPr marL="457200" lvl="1" indent="0">
              <a:buNone/>
            </a:pPr>
            <a:r>
              <a:rPr lang="da-DK" dirty="0">
                <a:solidFill>
                  <a:schemeClr val="tx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Dispositionsfonden</a:t>
            </a:r>
            <a:br>
              <a:rPr lang="da-DK" dirty="0">
                <a:solidFill>
                  <a:schemeClr val="tx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da-DK" sz="2200" dirty="0">
                <a:solidFill>
                  <a:schemeClr val="tx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- Saldo pr. ultimo			            10.929.667 kr.</a:t>
            </a:r>
            <a:br>
              <a:rPr lang="da-DK" sz="2200" dirty="0">
                <a:solidFill>
                  <a:schemeClr val="tx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da-DK" sz="2200" dirty="0">
                <a:solidFill>
                  <a:schemeClr val="tx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- Disponibel del 			  	 7.360.173 kr.</a:t>
            </a:r>
            <a:br>
              <a:rPr lang="da-DK" sz="2200" dirty="0">
                <a:solidFill>
                  <a:schemeClr val="tx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da-DK" sz="2200" dirty="0">
                <a:solidFill>
                  <a:schemeClr val="tx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- Pr. lejemålsenhed 		     	       	        4.956 kr.</a:t>
            </a:r>
          </a:p>
          <a:p>
            <a:pPr marL="457200" lvl="1" indent="0">
              <a:buNone/>
            </a:pPr>
            <a:br>
              <a:rPr lang="da-DK" dirty="0">
                <a:solidFill>
                  <a:schemeClr val="tx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da-DK" dirty="0">
                <a:solidFill>
                  <a:schemeClr val="tx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Fald på ca. 982 </a:t>
            </a:r>
            <a:r>
              <a:rPr lang="da-DK" dirty="0" err="1">
                <a:solidFill>
                  <a:schemeClr val="tx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tkr</a:t>
            </a:r>
            <a:r>
              <a:rPr lang="da-DK" dirty="0">
                <a:solidFill>
                  <a:schemeClr val="tx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. i den disponible saldo.</a:t>
            </a:r>
            <a:br>
              <a:rPr lang="da-DK" dirty="0">
                <a:solidFill>
                  <a:schemeClr val="tx2">
                    <a:lumMod val="10000"/>
                  </a:schemeClr>
                </a:solidFill>
                <a:latin typeface="Arial" pitchFamily="34" charset="0"/>
                <a:cs typeface="Arial" pitchFamily="34" charset="0"/>
                <a:sym typeface="Wingdings" panose="05000000000000000000" pitchFamily="2" charset="2"/>
              </a:rPr>
            </a:br>
            <a:endParaRPr lang="da-DK" dirty="0">
              <a:solidFill>
                <a:schemeClr val="tx2">
                  <a:lumMod val="10000"/>
                </a:schemeClr>
              </a:solidFill>
              <a:latin typeface="Arial" pitchFamily="34" charset="0"/>
              <a:cs typeface="Arial" pitchFamily="34" charset="0"/>
              <a:sym typeface="Wingdings" panose="05000000000000000000" pitchFamily="2" charset="2"/>
            </a:endParaRPr>
          </a:p>
          <a:p>
            <a:pPr marL="457200" lvl="1" indent="0">
              <a:buNone/>
            </a:pPr>
            <a:r>
              <a:rPr lang="da-DK" dirty="0">
                <a:solidFill>
                  <a:schemeClr val="tx2">
                    <a:lumMod val="10000"/>
                  </a:schemeClr>
                </a:solidFill>
                <a:latin typeface="Arial" pitchFamily="34" charset="0"/>
                <a:cs typeface="Arial" pitchFamily="34" charset="0"/>
                <a:sym typeface="Wingdings" panose="05000000000000000000" pitchFamily="2" charset="2"/>
              </a:rPr>
              <a:t>Arbejdskapitalen</a:t>
            </a:r>
            <a:br>
              <a:rPr lang="da-DK" dirty="0">
                <a:solidFill>
                  <a:schemeClr val="tx2">
                    <a:lumMod val="10000"/>
                  </a:schemeClr>
                </a:solidFill>
                <a:latin typeface="Arial" pitchFamily="34" charset="0"/>
                <a:cs typeface="Arial" pitchFamily="34" charset="0"/>
                <a:sym typeface="Wingdings" panose="05000000000000000000" pitchFamily="2" charset="2"/>
              </a:rPr>
            </a:br>
            <a:r>
              <a:rPr lang="da-DK" dirty="0">
                <a:solidFill>
                  <a:schemeClr val="tx2">
                    <a:lumMod val="10000"/>
                  </a:schemeClr>
                </a:solidFill>
                <a:latin typeface="Arial" pitchFamily="34" charset="0"/>
                <a:cs typeface="Arial" pitchFamily="34" charset="0"/>
                <a:sym typeface="Wingdings" panose="05000000000000000000" pitchFamily="2" charset="2"/>
              </a:rPr>
              <a:t>- </a:t>
            </a:r>
            <a:r>
              <a:rPr lang="da-DK" sz="2200" dirty="0">
                <a:solidFill>
                  <a:schemeClr val="tx2">
                    <a:lumMod val="10000"/>
                  </a:schemeClr>
                </a:solidFill>
                <a:latin typeface="Arial" pitchFamily="34" charset="0"/>
                <a:cs typeface="Arial" pitchFamily="34" charset="0"/>
                <a:sym typeface="Wingdings" panose="05000000000000000000" pitchFamily="2" charset="2"/>
              </a:rPr>
              <a:t>Saldo pr. ultimo				  2.929.329 kr.</a:t>
            </a:r>
            <a:br>
              <a:rPr lang="da-DK" sz="2200" dirty="0">
                <a:solidFill>
                  <a:schemeClr val="tx2">
                    <a:lumMod val="10000"/>
                  </a:schemeClr>
                </a:solidFill>
                <a:latin typeface="Arial" pitchFamily="34" charset="0"/>
                <a:cs typeface="Arial" pitchFamily="34" charset="0"/>
                <a:sym typeface="Wingdings" panose="05000000000000000000" pitchFamily="2" charset="2"/>
              </a:rPr>
            </a:br>
            <a:r>
              <a:rPr lang="da-DK" sz="2200" dirty="0">
                <a:solidFill>
                  <a:schemeClr val="tx2">
                    <a:lumMod val="10000"/>
                  </a:schemeClr>
                </a:solidFill>
                <a:latin typeface="Arial" pitchFamily="34" charset="0"/>
                <a:cs typeface="Arial" pitchFamily="34" charset="0"/>
                <a:sym typeface="Wingdings" panose="05000000000000000000" pitchFamily="2" charset="2"/>
              </a:rPr>
              <a:t>- Disponibel del 				  2.929.329 kr.</a:t>
            </a:r>
            <a:br>
              <a:rPr lang="da-DK" sz="2200" dirty="0">
                <a:solidFill>
                  <a:schemeClr val="tx2">
                    <a:lumMod val="10000"/>
                  </a:schemeClr>
                </a:solidFill>
                <a:latin typeface="Arial" pitchFamily="34" charset="0"/>
                <a:cs typeface="Arial" pitchFamily="34" charset="0"/>
                <a:sym typeface="Wingdings" panose="05000000000000000000" pitchFamily="2" charset="2"/>
              </a:rPr>
            </a:br>
            <a:r>
              <a:rPr lang="da-DK" sz="2200" dirty="0">
                <a:solidFill>
                  <a:schemeClr val="tx2">
                    <a:lumMod val="10000"/>
                  </a:schemeClr>
                </a:solidFill>
                <a:latin typeface="Arial" pitchFamily="34" charset="0"/>
                <a:cs typeface="Arial" pitchFamily="34" charset="0"/>
                <a:sym typeface="Wingdings" panose="05000000000000000000" pitchFamily="2" charset="2"/>
              </a:rPr>
              <a:t>- Pr. lejemålsenhed		    	</a:t>
            </a:r>
            <a:r>
              <a:rPr lang="da-DK" sz="2200" dirty="0">
                <a:latin typeface="Arial" pitchFamily="34" charset="0"/>
                <a:cs typeface="Arial" pitchFamily="34" charset="0"/>
                <a:sym typeface="Wingdings" panose="05000000000000000000" pitchFamily="2" charset="2"/>
              </a:rPr>
              <a:t>                      1.973 kr.</a:t>
            </a:r>
            <a:br>
              <a:rPr lang="da-DK" sz="2200" dirty="0">
                <a:latin typeface="Arial" pitchFamily="34" charset="0"/>
                <a:cs typeface="Arial" pitchFamily="34" charset="0"/>
                <a:sym typeface="Wingdings" panose="05000000000000000000" pitchFamily="2" charset="2"/>
              </a:rPr>
            </a:br>
            <a:endParaRPr lang="da-DK" sz="2200" dirty="0">
              <a:latin typeface="Arial" pitchFamily="34" charset="0"/>
              <a:cs typeface="Arial" pitchFamily="34" charset="0"/>
              <a:sym typeface="Wingdings" panose="05000000000000000000" pitchFamily="2" charset="2"/>
            </a:endParaRPr>
          </a:p>
          <a:p>
            <a:pPr marL="457200" lvl="1" indent="0">
              <a:buNone/>
            </a:pPr>
            <a:r>
              <a:rPr lang="da-DK" dirty="0">
                <a:solidFill>
                  <a:schemeClr val="tx2">
                    <a:lumMod val="10000"/>
                  </a:schemeClr>
                </a:solidFill>
                <a:latin typeface="Arial" pitchFamily="34" charset="0"/>
                <a:cs typeface="Arial" pitchFamily="34" charset="0"/>
                <a:sym typeface="Wingdings" panose="05000000000000000000" pitchFamily="2" charset="2"/>
              </a:rPr>
              <a:t>Stigning på ca. 499 </a:t>
            </a:r>
            <a:r>
              <a:rPr lang="da-DK" dirty="0" err="1">
                <a:solidFill>
                  <a:schemeClr val="tx2">
                    <a:lumMod val="10000"/>
                  </a:schemeClr>
                </a:solidFill>
                <a:latin typeface="Arial" pitchFamily="34" charset="0"/>
                <a:cs typeface="Arial" pitchFamily="34" charset="0"/>
                <a:sym typeface="Wingdings" panose="05000000000000000000" pitchFamily="2" charset="2"/>
              </a:rPr>
              <a:t>tkr</a:t>
            </a:r>
            <a:r>
              <a:rPr lang="da-DK" dirty="0">
                <a:solidFill>
                  <a:schemeClr val="tx2">
                    <a:lumMod val="10000"/>
                  </a:schemeClr>
                </a:solidFill>
                <a:latin typeface="Arial" pitchFamily="34" charset="0"/>
                <a:cs typeface="Arial" pitchFamily="34" charset="0"/>
                <a:sym typeface="Wingdings" panose="05000000000000000000" pitchFamily="2" charset="2"/>
              </a:rPr>
              <a:t>. i den disponible saldo</a:t>
            </a:r>
            <a:endParaRPr lang="da-DK" dirty="0">
              <a:solidFill>
                <a:schemeClr val="tx2">
                  <a:lumMod val="1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da-DK" dirty="0"/>
          </a:p>
        </p:txBody>
      </p:sp>
      <p:pic>
        <p:nvPicPr>
          <p:cNvPr id="6" name="Billede 5">
            <a:extLst>
              <a:ext uri="{FF2B5EF4-FFF2-40B4-BE49-F238E27FC236}">
                <a16:creationId xmlns:a16="http://schemas.microsoft.com/office/drawing/2014/main" id="{A41C6A16-E330-4102-AB55-90574CFA34B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27197" y="286067"/>
            <a:ext cx="2548255" cy="7899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83552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847528" y="260648"/>
            <a:ext cx="8686800" cy="1143000"/>
          </a:xfrm>
        </p:spPr>
        <p:txBody>
          <a:bodyPr>
            <a:normAutofit/>
          </a:bodyPr>
          <a:lstStyle/>
          <a:p>
            <a:r>
              <a:rPr lang="da-DK" dirty="0">
                <a:solidFill>
                  <a:schemeClr val="tx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Regnskab 2023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da-DK" sz="24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Balancen</a:t>
            </a:r>
            <a:endParaRPr lang="da-DK" sz="24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marL="137160" indent="0">
              <a:lnSpc>
                <a:spcPct val="120000"/>
              </a:lnSpc>
              <a:buNone/>
            </a:pPr>
            <a:r>
              <a:rPr lang="da-DK" sz="2400" b="1" dirty="0">
                <a:solidFill>
                  <a:schemeClr val="tx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Likviditet</a:t>
            </a:r>
          </a:p>
          <a:p>
            <a:pPr marL="0" indent="0">
              <a:lnSpc>
                <a:spcPct val="110000"/>
              </a:lnSpc>
              <a:buNone/>
            </a:pPr>
            <a:br>
              <a:rPr lang="da-DK" sz="2400" dirty="0">
                <a:solidFill>
                  <a:schemeClr val="tx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da-DK" sz="2400" dirty="0">
                <a:solidFill>
                  <a:schemeClr val="tx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- Likvide beholdninger ultimo		    	12.015.435 kr.</a:t>
            </a:r>
            <a:br>
              <a:rPr lang="da-DK" sz="2400" dirty="0">
                <a:solidFill>
                  <a:schemeClr val="tx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da-DK" sz="2400" dirty="0">
                <a:solidFill>
                  <a:schemeClr val="tx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- Mellemregning med afdelingerne </a:t>
            </a:r>
            <a:r>
              <a:rPr lang="da-DK" sz="2400" dirty="0" err="1">
                <a:solidFill>
                  <a:schemeClr val="tx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tilgode</a:t>
            </a:r>
            <a:r>
              <a:rPr lang="da-DK" sz="2400" dirty="0">
                <a:solidFill>
                  <a:schemeClr val="tx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    	       65.164 kr.</a:t>
            </a:r>
          </a:p>
          <a:p>
            <a:pPr marL="0" indent="0">
              <a:buFontTx/>
              <a:buChar char="-"/>
            </a:pPr>
            <a:r>
              <a:rPr lang="da-DK" sz="2400" dirty="0">
                <a:solidFill>
                  <a:schemeClr val="tx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 Mellemregning med afdelingerne skyldig      1.291.111 kr.</a:t>
            </a:r>
          </a:p>
          <a:p>
            <a:pPr marL="0" indent="0">
              <a:buFontTx/>
              <a:buChar char="-"/>
            </a:pPr>
            <a:r>
              <a:rPr lang="da-DK" sz="2400" dirty="0">
                <a:solidFill>
                  <a:schemeClr val="tx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 Disponibel dispositionsfond		     	  7.360.173 kr.</a:t>
            </a:r>
          </a:p>
          <a:p>
            <a:pPr marL="0" indent="0">
              <a:buNone/>
            </a:pPr>
            <a:br>
              <a:rPr lang="da-DK" sz="2400" dirty="0">
                <a:solidFill>
                  <a:schemeClr val="tx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da-DK" sz="2400" dirty="0">
                <a:solidFill>
                  <a:schemeClr val="tx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Der er uomtvistelig god sikkerhed for afdelingernes tilgodehavende og dispositionsfondens midler på balancetidspunktet.</a:t>
            </a:r>
            <a:br>
              <a:rPr lang="da-DK" sz="2400" dirty="0">
                <a:solidFill>
                  <a:schemeClr val="tx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</a:br>
            <a:endParaRPr lang="da-DK" sz="2200" dirty="0">
              <a:solidFill>
                <a:schemeClr val="tx2">
                  <a:lumMod val="1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da-DK" sz="2200" dirty="0">
              <a:solidFill>
                <a:schemeClr val="tx2">
                  <a:lumMod val="1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da-DK" sz="2400" dirty="0">
                <a:solidFill>
                  <a:schemeClr val="tx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Egen trækningsret i landsbyggefonden udgør 2.093.846 kr. ultimo. </a:t>
            </a:r>
          </a:p>
          <a:p>
            <a:pPr marL="0" indent="0">
              <a:buNone/>
            </a:pPr>
            <a:endParaRPr lang="da-DK" sz="2400" dirty="0">
              <a:latin typeface="Arial" pitchFamily="34" charset="0"/>
              <a:cs typeface="Arial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da-DK" sz="2400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da-DK" sz="24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marL="457200" lvl="1" indent="0">
              <a:buNone/>
            </a:pPr>
            <a:endParaRPr lang="da-DK" dirty="0">
              <a:latin typeface="Arial" pitchFamily="34" charset="0"/>
              <a:cs typeface="Arial" pitchFamily="34" charset="0"/>
            </a:endParaRPr>
          </a:p>
          <a:p>
            <a:pPr marL="457200" lvl="1" indent="0">
              <a:buNone/>
            </a:pPr>
            <a:endParaRPr lang="da-DK" sz="18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marL="457200" lvl="1" indent="0">
              <a:buNone/>
            </a:pPr>
            <a:endParaRPr lang="da-DK" sz="18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marL="457200" lvl="1" indent="0">
              <a:buNone/>
            </a:pPr>
            <a:endParaRPr lang="da-DK" sz="1400" dirty="0">
              <a:latin typeface="Arial" pitchFamily="34" charset="0"/>
              <a:cs typeface="Arial" pitchFamily="34" charset="0"/>
            </a:endParaRPr>
          </a:p>
          <a:p>
            <a:endParaRPr lang="da-DK" sz="16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da-DK" sz="2000" dirty="0">
              <a:latin typeface="Arial" pitchFamily="34" charset="0"/>
              <a:cs typeface="Arial" pitchFamily="34" charset="0"/>
            </a:endParaRPr>
          </a:p>
          <a:p>
            <a:endParaRPr lang="da-DK" sz="20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Billede 5">
            <a:extLst>
              <a:ext uri="{FF2B5EF4-FFF2-40B4-BE49-F238E27FC236}">
                <a16:creationId xmlns:a16="http://schemas.microsoft.com/office/drawing/2014/main" id="{6859E439-0FB0-4891-8C73-B83F119552F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60200" y="260648"/>
            <a:ext cx="2548255" cy="7899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62808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a-DK" sz="4000" dirty="0">
                <a:latin typeface="Arial" panose="020B0604020202020204" pitchFamily="34" charset="0"/>
                <a:cs typeface="Arial" panose="020B0604020202020204" pitchFamily="34" charset="0"/>
              </a:rPr>
              <a:t>Regnskab 2023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endParaRPr lang="da-DK" dirty="0">
              <a:solidFill>
                <a:schemeClr val="tx2">
                  <a:lumMod val="10000"/>
                </a:schemeClr>
              </a:solidFill>
            </a:endParaRPr>
          </a:p>
          <a:p>
            <a:pPr>
              <a:buClrTx/>
              <a:buFont typeface="Wingdings" panose="05000000000000000000" pitchFamily="2" charset="2"/>
              <a:buChar char="Ø"/>
            </a:pPr>
            <a:r>
              <a:rPr lang="da-DK" dirty="0">
                <a:solidFill>
                  <a:schemeClr val="tx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Tab ved lejeledighed dækket af dispositionsfonden 1.456.434 kr. (en </a:t>
            </a:r>
            <a:r>
              <a:rPr lang="da-DK" dirty="0">
                <a:latin typeface="Arial" panose="020B0604020202020204" pitchFamily="34" charset="0"/>
                <a:cs typeface="Arial" panose="020B0604020202020204" pitchFamily="34" charset="0"/>
              </a:rPr>
              <a:t>stigning på 534 </a:t>
            </a:r>
            <a:r>
              <a:rPr lang="da-DK" dirty="0" err="1">
                <a:latin typeface="Arial" panose="020B0604020202020204" pitchFamily="34" charset="0"/>
                <a:cs typeface="Arial" panose="020B0604020202020204" pitchFamily="34" charset="0"/>
              </a:rPr>
              <a:t>tkr</a:t>
            </a:r>
            <a:r>
              <a:rPr lang="da-DK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da-DK" dirty="0">
                <a:solidFill>
                  <a:schemeClr val="tx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 forhold til sidste regnskabsår).</a:t>
            </a:r>
            <a:br>
              <a:rPr lang="da-DK" dirty="0">
                <a:solidFill>
                  <a:schemeClr val="tx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da-DK" dirty="0">
              <a:solidFill>
                <a:schemeClr val="tx2">
                  <a:lumMod val="1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da-DK" dirty="0">
              <a:solidFill>
                <a:schemeClr val="tx2">
                  <a:lumMod val="1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Tx/>
              <a:buFont typeface="Wingdings" panose="05000000000000000000" pitchFamily="2" charset="2"/>
              <a:buChar char="Ø"/>
            </a:pPr>
            <a:r>
              <a:rPr lang="da-DK" dirty="0">
                <a:solidFill>
                  <a:schemeClr val="tx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Tab ved fraflytning dækket af dispositionsfonden 173.219 kr. (</a:t>
            </a:r>
            <a:r>
              <a:rPr lang="da-DK" dirty="0">
                <a:latin typeface="Arial" panose="020B0604020202020204" pitchFamily="34" charset="0"/>
                <a:cs typeface="Arial" panose="020B0604020202020204" pitchFamily="34" charset="0"/>
              </a:rPr>
              <a:t>ca. 55 </a:t>
            </a:r>
            <a:r>
              <a:rPr lang="da-DK" dirty="0" err="1">
                <a:latin typeface="Arial" panose="020B0604020202020204" pitchFamily="34" charset="0"/>
                <a:cs typeface="Arial" panose="020B0604020202020204" pitchFamily="34" charset="0"/>
              </a:rPr>
              <a:t>tkr</a:t>
            </a:r>
            <a:r>
              <a:rPr lang="da-DK" dirty="0">
                <a:latin typeface="Arial" panose="020B0604020202020204" pitchFamily="34" charset="0"/>
                <a:cs typeface="Arial" panose="020B0604020202020204" pitchFamily="34" charset="0"/>
              </a:rPr>
              <a:t>. mindre end </a:t>
            </a:r>
            <a:r>
              <a:rPr lang="da-DK" dirty="0">
                <a:solidFill>
                  <a:schemeClr val="tx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sidste regnskabsår)</a:t>
            </a:r>
            <a:br>
              <a:rPr lang="da-DK" dirty="0"/>
            </a:br>
            <a:endParaRPr lang="da-DK" dirty="0"/>
          </a:p>
          <a:p>
            <a:pPr marL="0" indent="0">
              <a:buNone/>
            </a:pPr>
            <a:endParaRPr lang="da-DK" dirty="0"/>
          </a:p>
        </p:txBody>
      </p:sp>
      <p:pic>
        <p:nvPicPr>
          <p:cNvPr id="5" name="Billede 4">
            <a:extLst>
              <a:ext uri="{FF2B5EF4-FFF2-40B4-BE49-F238E27FC236}">
                <a16:creationId xmlns:a16="http://schemas.microsoft.com/office/drawing/2014/main" id="{EDE02EC0-F158-444B-AB80-F3F8585F303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08147" y="230188"/>
            <a:ext cx="2548255" cy="7899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74719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224072"/>
            <a:ext cx="8686800" cy="1143000"/>
          </a:xfrm>
        </p:spPr>
        <p:txBody>
          <a:bodyPr>
            <a:normAutofit/>
          </a:bodyPr>
          <a:lstStyle/>
          <a:p>
            <a:r>
              <a:rPr lang="da-DK" dirty="0">
                <a:solidFill>
                  <a:schemeClr val="tx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Afdelingernes regnskaber 2023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 spcCol="0">
            <a:normAutofit/>
          </a:bodyPr>
          <a:lstStyle/>
          <a:p>
            <a:pPr marL="0" indent="0">
              <a:buNone/>
            </a:pPr>
            <a:endParaRPr lang="da-DK" sz="2000" dirty="0">
              <a:latin typeface="Arial" pitchFamily="34" charset="0"/>
              <a:cs typeface="Arial" pitchFamily="34" charset="0"/>
            </a:endParaRPr>
          </a:p>
          <a:p>
            <a:pPr>
              <a:buClrTx/>
              <a:buFont typeface="Wingdings" panose="05000000000000000000" pitchFamily="2" charset="2"/>
              <a:buChar char="Ø"/>
            </a:pPr>
            <a:r>
              <a:rPr lang="da-DK" sz="2000" dirty="0">
                <a:solidFill>
                  <a:schemeClr val="tx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5 afdelinger har overskud (7 afdelinger i sidste regnskabsår)</a:t>
            </a:r>
            <a:br>
              <a:rPr lang="da-DK" sz="2000" dirty="0">
                <a:latin typeface="Arial" pitchFamily="34" charset="0"/>
                <a:cs typeface="Arial" pitchFamily="34" charset="0"/>
              </a:rPr>
            </a:br>
            <a:endParaRPr lang="da-DK" sz="2000" dirty="0">
              <a:latin typeface="Arial" pitchFamily="34" charset="0"/>
              <a:cs typeface="Arial" pitchFamily="34" charset="0"/>
            </a:endParaRPr>
          </a:p>
          <a:p>
            <a:pPr>
              <a:buClrTx/>
              <a:buFont typeface="Wingdings" panose="05000000000000000000" pitchFamily="2" charset="2"/>
              <a:buChar char="Ø"/>
            </a:pPr>
            <a:r>
              <a:rPr lang="da-DK" sz="2000" dirty="0">
                <a:solidFill>
                  <a:schemeClr val="tx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8 afdelinger har underskud (6 afdelinger i sidste regnskabsår)</a:t>
            </a:r>
            <a:br>
              <a:rPr lang="da-DK" sz="2000" dirty="0">
                <a:solidFill>
                  <a:schemeClr val="tx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</a:br>
            <a:endParaRPr lang="da-DK" sz="2000" dirty="0">
              <a:solidFill>
                <a:schemeClr val="tx2">
                  <a:lumMod val="1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buClrTx/>
              <a:buFont typeface="Wingdings" panose="05000000000000000000" pitchFamily="2" charset="2"/>
              <a:buChar char="Ø"/>
            </a:pPr>
            <a:r>
              <a:rPr lang="da-DK" sz="2000" dirty="0">
                <a:solidFill>
                  <a:schemeClr val="tx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0 afdeling har 0 resultat</a:t>
            </a:r>
            <a:br>
              <a:rPr lang="da-DK" sz="2000" dirty="0">
                <a:solidFill>
                  <a:schemeClr val="tx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</a:br>
            <a:endParaRPr lang="da-DK" sz="2000" dirty="0">
              <a:solidFill>
                <a:schemeClr val="tx2">
                  <a:lumMod val="1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buClrTx/>
              <a:buFont typeface="Wingdings" panose="05000000000000000000" pitchFamily="2" charset="2"/>
              <a:buChar char="Ø"/>
            </a:pPr>
            <a:r>
              <a:rPr lang="da-DK" sz="2000" dirty="0">
                <a:solidFill>
                  <a:schemeClr val="tx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5 afdelinger har akkumuleret underskud (5 afdelinger i sidste regnskabsår)</a:t>
            </a:r>
          </a:p>
          <a:p>
            <a:pPr marL="0" indent="0">
              <a:buClrTx/>
              <a:buNone/>
            </a:pPr>
            <a:endParaRPr lang="da-DK" sz="2000" dirty="0">
              <a:solidFill>
                <a:schemeClr val="tx2">
                  <a:lumMod val="1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buClrTx/>
              <a:buFont typeface="Wingdings" panose="05000000000000000000" pitchFamily="2" charset="2"/>
              <a:buChar char="Ø"/>
            </a:pPr>
            <a:r>
              <a:rPr lang="da-DK" sz="2000" dirty="0">
                <a:solidFill>
                  <a:schemeClr val="tx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Henlæggelse til planlagt vedligeholdelse i afdelingerne er samlet set øget med 1.022 </a:t>
            </a:r>
            <a:r>
              <a:rPr lang="da-DK" sz="2000" dirty="0" err="1">
                <a:solidFill>
                  <a:schemeClr val="tx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tkr</a:t>
            </a:r>
            <a:r>
              <a:rPr lang="da-DK" sz="2000" dirty="0">
                <a:solidFill>
                  <a:schemeClr val="tx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.  og 12 ud af 13 afdelinger</a:t>
            </a:r>
            <a:r>
              <a:rPr lang="da-DK" sz="20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da-DK" sz="2000" dirty="0">
                <a:latin typeface="Arial" pitchFamily="34" charset="0"/>
                <a:cs typeface="Arial" pitchFamily="34" charset="0"/>
              </a:rPr>
              <a:t>har i året kunne dække forbrug af opsparede henlæggelser. </a:t>
            </a:r>
          </a:p>
          <a:p>
            <a:pPr marL="0" indent="0">
              <a:buNone/>
              <a:tabLst>
                <a:tab pos="358775" algn="l"/>
              </a:tabLst>
            </a:pPr>
            <a:r>
              <a:rPr lang="da-DK" sz="1600" dirty="0">
                <a:solidFill>
                  <a:schemeClr val="tx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	</a:t>
            </a:r>
          </a:p>
          <a:p>
            <a:endParaRPr lang="da-DK" sz="1600" dirty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da-DK" sz="2000" dirty="0">
              <a:latin typeface="Arial" pitchFamily="34" charset="0"/>
              <a:cs typeface="Arial" pitchFamily="34" charset="0"/>
            </a:endParaRPr>
          </a:p>
          <a:p>
            <a:endParaRPr lang="da-DK" sz="20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Billede 5">
            <a:extLst>
              <a:ext uri="{FF2B5EF4-FFF2-40B4-BE49-F238E27FC236}">
                <a16:creationId xmlns:a16="http://schemas.microsoft.com/office/drawing/2014/main" id="{6F1F7458-5768-4E70-B623-F730AA2E779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74822" y="224072"/>
            <a:ext cx="2548255" cy="7899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75788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da-DK" sz="3600" dirty="0">
                <a:solidFill>
                  <a:schemeClr val="tx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Regnskab 2023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838200" y="1271016"/>
            <a:ext cx="10515600" cy="5513832"/>
          </a:xfrm>
        </p:spPr>
        <p:txBody>
          <a:bodyPr>
            <a:normAutofit fontScale="70000" lnSpcReduction="20000"/>
          </a:bodyPr>
          <a:lstStyle/>
          <a:p>
            <a:endParaRPr lang="da-DK" dirty="0">
              <a:solidFill>
                <a:srgbClr val="000000"/>
              </a:solidFill>
            </a:endParaRPr>
          </a:p>
          <a:p>
            <a:pPr marL="137160" indent="0">
              <a:buNone/>
            </a:pPr>
            <a:r>
              <a:rPr lang="en-US" sz="4500" b="1" dirty="0" err="1">
                <a:latin typeface="Arial" panose="020B0604020202020204" pitchFamily="34" charset="0"/>
                <a:cs typeface="Arial" panose="020B0604020202020204" pitchFamily="34" charset="0"/>
              </a:rPr>
              <a:t>Konklusion</a:t>
            </a:r>
            <a:br>
              <a:rPr lang="da-DK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da-DK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da-DK" sz="2900" dirty="0">
                <a:latin typeface="Arial" panose="020B0604020202020204" pitchFamily="34" charset="0"/>
                <a:cs typeface="Arial" panose="020B0604020202020204" pitchFamily="34" charset="0"/>
              </a:rPr>
              <a:t>Boligorganisationens økonomiske stilling anses af ledelsen som sårbar, og der vil i de kommende år være fokus på styrkelse af selskabets dispositionsfond. </a:t>
            </a:r>
          </a:p>
          <a:p>
            <a:pPr>
              <a:buClrTx/>
              <a:buFont typeface="Wingdings" panose="05000000000000000000" pitchFamily="2" charset="2"/>
              <a:buChar char="ü"/>
            </a:pPr>
            <a:endParaRPr lang="da-DK" sz="18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Tx/>
              <a:buFont typeface="Wingdings" panose="05000000000000000000" pitchFamily="2" charset="2"/>
              <a:buChar char="ü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Den disponible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dispositionsfond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er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faldet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med 982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tkr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>
              <a:buClrTx/>
              <a:buFont typeface="Wingdings" panose="05000000000000000000" pitchFamily="2" charset="2"/>
              <a:buChar char="ü"/>
            </a:pPr>
            <a:endParaRPr lang="en-US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Tx/>
              <a:buFont typeface="Wingdings" panose="05000000000000000000" pitchFamily="2" charset="2"/>
              <a:buChar char="ü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Tab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ved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fraflytning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og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lejeledighed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som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belaster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dispositionsfonden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hårdt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er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steget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regnskabsåret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med 479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tkr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>
              <a:buClrTx/>
              <a:buFont typeface="Wingdings" panose="05000000000000000000" pitchFamily="2" charset="2"/>
              <a:buChar char="ü"/>
            </a:pPr>
            <a:endParaRPr lang="en-US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Tx/>
              <a:buFont typeface="Wingdings" panose="05000000000000000000" pitchFamily="2" charset="2"/>
              <a:buChar char="ü"/>
            </a:pP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Overskud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for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året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på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 238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tkr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som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er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overført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til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arbejdskapitalen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Tx/>
              <a:buFont typeface="Wingdings" panose="05000000000000000000" pitchFamily="2" charset="2"/>
              <a:buChar char="ü"/>
            </a:pPr>
            <a:endParaRPr lang="en-US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Tx/>
              <a:buFont typeface="Wingdings" panose="05000000000000000000" pitchFamily="2" charset="2"/>
              <a:buChar char="ü"/>
            </a:pP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Selskabets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økonomiske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stilling er </a:t>
            </a:r>
            <a:r>
              <a:rPr lang="da-DK" dirty="0">
                <a:latin typeface="Arial" panose="020B0604020202020204" pitchFamily="34" charset="0"/>
                <a:cs typeface="Arial" panose="020B0604020202020204" pitchFamily="34" charset="0"/>
              </a:rPr>
              <a:t>forringet i året</a:t>
            </a:r>
          </a:p>
          <a:p>
            <a:pPr>
              <a:buClrTx/>
              <a:buFont typeface="Wingdings" panose="05000000000000000000" pitchFamily="2" charset="2"/>
              <a:buChar char="ü"/>
            </a:pPr>
            <a:endParaRPr lang="da-DK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Tx/>
              <a:buFont typeface="Wingdings" panose="05000000000000000000" pitchFamily="2" charset="2"/>
              <a:buChar char="ü"/>
            </a:pPr>
            <a:r>
              <a:rPr lang="da-DK" dirty="0">
                <a:latin typeface="Arial" panose="020B0604020202020204" pitchFamily="34" charset="0"/>
                <a:cs typeface="Arial" panose="020B0604020202020204" pitchFamily="34" charset="0"/>
              </a:rPr>
              <a:t>Der er likviditetsmæssig dækning for afdelingernes og boligorganisationens midler</a:t>
            </a:r>
            <a:br>
              <a:rPr lang="da-DK" dirty="0"/>
            </a:br>
            <a:endParaRPr lang="da-DK" dirty="0"/>
          </a:p>
        </p:txBody>
      </p:sp>
      <p:pic>
        <p:nvPicPr>
          <p:cNvPr id="5" name="Billede 4">
            <a:extLst>
              <a:ext uri="{FF2B5EF4-FFF2-40B4-BE49-F238E27FC236}">
                <a16:creationId xmlns:a16="http://schemas.microsoft.com/office/drawing/2014/main" id="{B70DA83F-323F-4102-B6BA-38C457097D9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65297" y="237966"/>
            <a:ext cx="2548255" cy="7899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55274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Kont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ont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765</TotalTime>
  <Words>816</Words>
  <Application>Microsoft Office PowerPoint</Application>
  <PresentationFormat>Widescreen</PresentationFormat>
  <Paragraphs>138</Paragraphs>
  <Slides>12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4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Wingdings</vt:lpstr>
      <vt:lpstr>Office-tema</vt:lpstr>
      <vt:lpstr>Årsregnskab 2023 </vt:lpstr>
      <vt:lpstr>Regnskab 2023</vt:lpstr>
      <vt:lpstr>Regnskab 2023</vt:lpstr>
      <vt:lpstr>Regnskab 2023</vt:lpstr>
      <vt:lpstr>Regnskab 2023</vt:lpstr>
      <vt:lpstr>Regnskab 2023</vt:lpstr>
      <vt:lpstr>Regnskab 2023</vt:lpstr>
      <vt:lpstr>Afdelingernes regnskaber 2023</vt:lpstr>
      <vt:lpstr>Regnskab 2023</vt:lpstr>
      <vt:lpstr> Budgetforslag 2025</vt:lpstr>
      <vt:lpstr>Budgetforslag 2025</vt:lpstr>
      <vt:lpstr>Budgetforslag 2025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Regnskab 2019</dc:title>
  <dc:creator>Berit Mosegaard Rudbeck</dc:creator>
  <cp:lastModifiedBy>Laila Lykke Winther</cp:lastModifiedBy>
  <cp:revision>56</cp:revision>
  <cp:lastPrinted>2020-05-06T14:11:46Z</cp:lastPrinted>
  <dcterms:created xsi:type="dcterms:W3CDTF">2020-05-06T12:24:32Z</dcterms:created>
  <dcterms:modified xsi:type="dcterms:W3CDTF">2024-04-30T12:34:53Z</dcterms:modified>
</cp:coreProperties>
</file>