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E60C-A77D-42D1-B2C9-51C112386118}" type="datetimeFigureOut">
              <a:rPr lang="da-DK" smtClean="0"/>
              <a:t>30-04-2024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7288-46C2-4A38-B1D4-8754DF5E4D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04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E60C-A77D-42D1-B2C9-51C112386118}" type="datetimeFigureOut">
              <a:rPr lang="da-DK" smtClean="0"/>
              <a:t>30-04-2024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7288-46C2-4A38-B1D4-8754DF5E4D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121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E60C-A77D-42D1-B2C9-51C112386118}" type="datetimeFigureOut">
              <a:rPr lang="da-DK" smtClean="0"/>
              <a:t>30-04-2024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7288-46C2-4A38-B1D4-8754DF5E4D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712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E60C-A77D-42D1-B2C9-51C112386118}" type="datetimeFigureOut">
              <a:rPr lang="da-DK" smtClean="0"/>
              <a:t>30-04-2024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7288-46C2-4A38-B1D4-8754DF5E4D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461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E60C-A77D-42D1-B2C9-51C112386118}" type="datetimeFigureOut">
              <a:rPr lang="da-DK" smtClean="0"/>
              <a:t>30-04-2024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7288-46C2-4A38-B1D4-8754DF5E4D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418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E60C-A77D-42D1-B2C9-51C112386118}" type="datetimeFigureOut">
              <a:rPr lang="da-DK" smtClean="0"/>
              <a:t>30-04-2024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7288-46C2-4A38-B1D4-8754DF5E4D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2427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E60C-A77D-42D1-B2C9-51C112386118}" type="datetimeFigureOut">
              <a:rPr lang="da-DK" smtClean="0"/>
              <a:t>30-04-2024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7288-46C2-4A38-B1D4-8754DF5E4D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683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E60C-A77D-42D1-B2C9-51C112386118}" type="datetimeFigureOut">
              <a:rPr lang="da-DK" smtClean="0"/>
              <a:t>30-04-2024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7288-46C2-4A38-B1D4-8754DF5E4D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2963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E60C-A77D-42D1-B2C9-51C112386118}" type="datetimeFigureOut">
              <a:rPr lang="da-DK" smtClean="0"/>
              <a:t>30-04-2024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7288-46C2-4A38-B1D4-8754DF5E4D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06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E60C-A77D-42D1-B2C9-51C112386118}" type="datetimeFigureOut">
              <a:rPr lang="da-DK" smtClean="0"/>
              <a:t>30-04-2024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7288-46C2-4A38-B1D4-8754DF5E4D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222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0E60C-A77D-42D1-B2C9-51C112386118}" type="datetimeFigureOut">
              <a:rPr lang="da-DK" smtClean="0"/>
              <a:t>30-04-2024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7288-46C2-4A38-B1D4-8754DF5E4D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382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0E60C-A77D-42D1-B2C9-51C112386118}" type="datetimeFigureOut">
              <a:rPr lang="da-DK" smtClean="0"/>
              <a:t>30-04-2024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17288-46C2-4A38-B1D4-8754DF5E4D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505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777066"/>
            <a:ext cx="9144000" cy="2650067"/>
          </a:xfrm>
        </p:spPr>
        <p:txBody>
          <a:bodyPr>
            <a:normAutofit/>
          </a:bodyPr>
          <a:lstStyle/>
          <a:p>
            <a:r>
              <a:rPr lang="da-DK" sz="5500" dirty="0">
                <a:latin typeface="Arial" pitchFamily="34" charset="0"/>
                <a:cs typeface="Arial" pitchFamily="34" charset="0"/>
              </a:rPr>
              <a:t>Årsregnskab</a:t>
            </a:r>
            <a:br>
              <a:rPr lang="da-DK" sz="5500" dirty="0">
                <a:latin typeface="Arial" pitchFamily="34" charset="0"/>
                <a:cs typeface="Arial" pitchFamily="34" charset="0"/>
              </a:rPr>
            </a:br>
            <a:r>
              <a:rPr lang="da-DK" sz="5500" dirty="0">
                <a:latin typeface="Arial" pitchFamily="34" charset="0"/>
                <a:cs typeface="Arial" pitchFamily="34" charset="0"/>
              </a:rPr>
              <a:t>2023</a:t>
            </a:r>
            <a:br>
              <a:rPr lang="da-DK" sz="5500" dirty="0">
                <a:latin typeface="Arial" pitchFamily="34" charset="0"/>
                <a:cs typeface="Arial" pitchFamily="34" charset="0"/>
              </a:rPr>
            </a:br>
            <a:endParaRPr lang="da-DK" sz="55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</p:txBody>
      </p:sp>
      <p:sp>
        <p:nvSpPr>
          <p:cNvPr id="7" name="Tekstfelt 6"/>
          <p:cNvSpPr txBox="1"/>
          <p:nvPr/>
        </p:nvSpPr>
        <p:spPr>
          <a:xfrm>
            <a:off x="1693333" y="1413933"/>
            <a:ext cx="9832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5400" dirty="0">
                <a:latin typeface="Arial" panose="020B0604020202020204" pitchFamily="34" charset="0"/>
                <a:cs typeface="Arial" panose="020B0604020202020204" pitchFamily="34" charset="0"/>
              </a:rPr>
              <a:t>Boligselskabet af 2014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7A2AA4DE-C272-4605-AD04-A518D125A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9650" y="5424034"/>
            <a:ext cx="3133178" cy="97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75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26170"/>
          </a:xfrm>
        </p:spPr>
        <p:txBody>
          <a:bodyPr>
            <a:noAutofit/>
          </a:bodyPr>
          <a:lstStyle/>
          <a:p>
            <a:pPr algn="ctr"/>
            <a:r>
              <a:rPr lang="da-DK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a-DK" sz="36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Budgetforslag 2025</a:t>
            </a:r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062652"/>
              </p:ext>
            </p:extLst>
          </p:nvPr>
        </p:nvGraphicFramePr>
        <p:xfrm>
          <a:off x="1945826" y="2178732"/>
          <a:ext cx="8147248" cy="36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6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9517">
                <a:tc>
                  <a:txBody>
                    <a:bodyPr/>
                    <a:lstStyle/>
                    <a:p>
                      <a:pPr algn="l" fontAlgn="b"/>
                      <a:endParaRPr lang="da-DK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897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RandersBolig</a:t>
                      </a:r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(inkl. moms)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24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3.250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24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3.250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89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Boligselskabet</a:t>
                      </a:r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</a:t>
                      </a:r>
                      <a:r>
                        <a:rPr lang="en-US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2014</a:t>
                      </a:r>
                      <a:endParaRPr lang="da-DK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1.193</a:t>
                      </a:r>
                      <a:endParaRPr lang="da-DK" sz="2400" b="0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1.221</a:t>
                      </a:r>
                      <a:endParaRPr lang="da-DK" sz="2400" b="0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897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alt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24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4.443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24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4.471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01">
                <a:tc>
                  <a:txBody>
                    <a:bodyPr/>
                    <a:lstStyle/>
                    <a:p>
                      <a:pPr algn="l" fontAlgn="b"/>
                      <a:r>
                        <a:rPr lang="da-DK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800" b="0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a-DK" sz="1800" b="0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97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Bidrag til dispositionsfond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630</a:t>
                      </a:r>
                      <a:endParaRPr lang="da-DK" sz="2400" b="0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674</a:t>
                      </a:r>
                      <a:endParaRPr lang="da-DK" sz="2400" b="0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97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Bidrag til arbejdskapital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180</a:t>
                      </a:r>
                      <a:endParaRPr lang="da-DK" sz="2400" b="0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4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191</a:t>
                      </a:r>
                      <a:endParaRPr lang="da-DK" sz="2400" b="0" i="0" u="none" strike="noStrike" dirty="0">
                        <a:solidFill>
                          <a:schemeClr val="tx2">
                            <a:lumMod val="1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897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 alt pr. lejemål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24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5.253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2400" b="0" i="0" u="none" strike="noStrike" dirty="0">
                          <a:solidFill>
                            <a:schemeClr val="tx2">
                              <a:lumMod val="1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5.336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ktangel 2"/>
          <p:cNvSpPr/>
          <p:nvPr/>
        </p:nvSpPr>
        <p:spPr>
          <a:xfrm>
            <a:off x="3935761" y="1655512"/>
            <a:ext cx="4807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28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Administrationsbidraget</a:t>
            </a:r>
            <a:endParaRPr lang="da-DK" sz="28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5BD492DD-2B26-4F13-9946-E1BCE48400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1972" y="274638"/>
            <a:ext cx="2548255" cy="7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597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Budgetforslag 2025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Stigning i bruttoadministrationsudgifter på ca. 43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a-DK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</a:t>
            </a:r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 forhold til budget 2024 </a:t>
            </a:r>
            <a:br>
              <a:rPr lang="da-DK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Stigningen skyldes især lønninger og revision</a:t>
            </a:r>
            <a:br>
              <a:rPr lang="da-DK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Der ydes fortsat bidrag fra afdelingerne til både arbejdskapitalen og dispositionsfonden </a:t>
            </a:r>
          </a:p>
          <a:p>
            <a:pPr marL="0" indent="0">
              <a:buNone/>
            </a:pPr>
            <a:endParaRPr lang="en-US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a-DK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ADA98840-D96B-4659-A5E6-F1F9A2556C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097" y="230188"/>
            <a:ext cx="2548255" cy="7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597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Budgetforslag 2025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81200" y="1960200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Tilskud fra dispositionsfonden i budget:</a:t>
            </a:r>
          </a:p>
          <a:p>
            <a:pPr marL="137160" indent="0">
              <a:buNone/>
            </a:pPr>
            <a:endParaRPr lang="da-DK" sz="2400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Fritagelse for </a:t>
            </a:r>
            <a:r>
              <a:rPr lang="da-DK" sz="2400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indbet</a:t>
            </a:r>
            <a: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af </a:t>
            </a:r>
            <a:r>
              <a:rPr lang="da-DK" sz="2400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udamort</a:t>
            </a:r>
            <a: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lån	        3.215.000 kr.</a:t>
            </a:r>
          </a:p>
          <a:p>
            <a:pPr marL="137160" indent="0">
              <a:spcBef>
                <a:spcPts val="0"/>
              </a:spcBef>
              <a:buNone/>
            </a:pPr>
            <a: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Tilskud til huslejenedsættelser			  29.000 kr. </a:t>
            </a:r>
            <a:b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Budgetteret tab ved lejeledighed	</a:t>
            </a:r>
            <a:r>
              <a:rPr lang="da-DK" sz="240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1.400.000 </a:t>
            </a:r>
            <a: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kr.</a:t>
            </a:r>
            <a:b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Budgetteret tab ved fraflytninger         	        </a:t>
            </a:r>
            <a:r>
              <a:rPr lang="da-DK" sz="2400" u="sng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200.000 kr.</a:t>
            </a:r>
            <a:b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Tilskud fra dispositionsfonden i alt	        </a:t>
            </a:r>
            <a:r>
              <a:rPr lang="da-DK" sz="2400" u="sng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4.844.000 kr.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2222A404-8562-4DD0-8F11-E1267706B3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722" y="237966"/>
            <a:ext cx="2548255" cy="7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52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47528" y="260648"/>
            <a:ext cx="8686800" cy="1143000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Regnskab 2023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96112" y="1403648"/>
            <a:ext cx="10457688" cy="47733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Resultatopgørelsen</a:t>
            </a:r>
          </a:p>
          <a:p>
            <a:endParaRPr lang="da-DK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400" dirty="0">
                <a:latin typeface="Arial" pitchFamily="34" charset="0"/>
                <a:cs typeface="Arial" pitchFamily="34" charset="0"/>
              </a:rPr>
              <a:t>Årets resultat er et overskud på 237.726 kr. som overføres til arbejdskapitalen.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da-DK" sz="2400" dirty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400" dirty="0">
                <a:latin typeface="Arial" pitchFamily="34" charset="0"/>
                <a:cs typeface="Arial" pitchFamily="34" charset="0"/>
              </a:rPr>
              <a:t>Bruttoadministrationsudgifterne udgør 6.269.146 kr. Overskridelser på ca. 7.000 kr. i forhold til budget.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da-DK" sz="2400" dirty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400" dirty="0">
                <a:latin typeface="Arial" pitchFamily="34" charset="0"/>
                <a:cs typeface="Arial" pitchFamily="34" charset="0"/>
              </a:rPr>
              <a:t>Overskridelserne er især relateret til bestyrelsesvederlag på ca. 3.000 kr. samt kontorholdsudgifter på ca. 18 </a:t>
            </a:r>
            <a:r>
              <a:rPr lang="da-DK" sz="2400" dirty="0" err="1">
                <a:latin typeface="Arial" pitchFamily="34" charset="0"/>
                <a:cs typeface="Arial" pitchFamily="34" charset="0"/>
              </a:rPr>
              <a:t>tkr</a:t>
            </a:r>
            <a:r>
              <a:rPr lang="da-DK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da-DK" sz="2400" dirty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400" dirty="0">
                <a:latin typeface="Arial" pitchFamily="34" charset="0"/>
                <a:cs typeface="Arial" pitchFamily="34" charset="0"/>
              </a:rPr>
              <a:t>Der har været en besparelse på personaleudgifter på ca. 12 </a:t>
            </a:r>
            <a:r>
              <a:rPr lang="da-DK" sz="2400" dirty="0" err="1">
                <a:latin typeface="Arial" pitchFamily="34" charset="0"/>
                <a:cs typeface="Arial" pitchFamily="34" charset="0"/>
              </a:rPr>
              <a:t>tkr</a:t>
            </a:r>
            <a:r>
              <a:rPr lang="da-DK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da-DK" sz="2400" dirty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400" dirty="0">
                <a:latin typeface="Arial" pitchFamily="34" charset="0"/>
                <a:cs typeface="Arial" pitchFamily="34" charset="0"/>
              </a:rPr>
              <a:t>Mødeudgifter er ca. 18 </a:t>
            </a:r>
            <a:r>
              <a:rPr lang="da-DK" sz="2400" dirty="0" err="1">
                <a:latin typeface="Arial" pitchFamily="34" charset="0"/>
                <a:cs typeface="Arial" pitchFamily="34" charset="0"/>
              </a:rPr>
              <a:t>tkr</a:t>
            </a:r>
            <a:r>
              <a:rPr lang="da-DK" sz="2400" dirty="0">
                <a:latin typeface="Arial" pitchFamily="34" charset="0"/>
                <a:cs typeface="Arial" pitchFamily="34" charset="0"/>
              </a:rPr>
              <a:t>. under budget og adm. bidrag til RandersBolig er 2 </a:t>
            </a:r>
            <a:r>
              <a:rPr lang="da-DK" sz="2400" dirty="0" err="1">
                <a:latin typeface="Arial" pitchFamily="34" charset="0"/>
                <a:cs typeface="Arial" pitchFamily="34" charset="0"/>
              </a:rPr>
              <a:t>tkr</a:t>
            </a:r>
            <a:r>
              <a:rPr lang="da-DK" sz="2400" dirty="0">
                <a:latin typeface="Arial" pitchFamily="34" charset="0"/>
                <a:cs typeface="Arial" pitchFamily="34" charset="0"/>
              </a:rPr>
              <a:t>. over budget.</a:t>
            </a:r>
          </a:p>
          <a:p>
            <a:pPr marL="0" indent="0">
              <a:buClrTx/>
              <a:buNone/>
            </a:pPr>
            <a:endParaRPr lang="da-DK" sz="2400" dirty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400" dirty="0">
                <a:latin typeface="Arial" pitchFamily="34" charset="0"/>
                <a:cs typeface="Arial" pitchFamily="34" charset="0"/>
              </a:rPr>
              <a:t>Administrationsbidrag pr. lejemålsenhed udgør 4.222 kr. (heraf 3.062 kr. til RandersBolig). Boligorganisationen ligger over benchmark på 4.195 kr.</a:t>
            </a:r>
          </a:p>
          <a:p>
            <a:pPr marL="457200" lvl="1" indent="0">
              <a:buNone/>
            </a:pPr>
            <a:endParaRPr lang="da-DK" sz="19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da-DK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da-DK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da-DK" sz="1400" dirty="0">
              <a:latin typeface="Arial" pitchFamily="34" charset="0"/>
              <a:cs typeface="Arial" pitchFamily="34" charset="0"/>
            </a:endParaRPr>
          </a:p>
          <a:p>
            <a:endParaRPr lang="da-DK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  <a:p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120E6743-07EB-4F70-A617-5503B380C6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197" y="357505"/>
            <a:ext cx="2548255" cy="7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73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Regnskab 2023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 rot="10800000" flipV="1">
            <a:off x="2495600" y="5825968"/>
            <a:ext cx="7128792" cy="40029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400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Ekstraordinære</a:t>
            </a:r>
            <a:r>
              <a:rPr lang="en-US" sz="6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400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udgifter</a:t>
            </a:r>
            <a:r>
              <a:rPr lang="en-US" sz="6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alt 			           	        6.385 </a:t>
            </a:r>
            <a:r>
              <a:rPr lang="en-US" sz="6400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tkr</a:t>
            </a:r>
            <a:r>
              <a:rPr lang="en-US" sz="64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a-DK" sz="6400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269176"/>
              </p:ext>
            </p:extLst>
          </p:nvPr>
        </p:nvGraphicFramePr>
        <p:xfrm>
          <a:off x="3044083" y="1653296"/>
          <a:ext cx="6332687" cy="2277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3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3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Ekstraordinære</a:t>
                      </a:r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udgifter</a:t>
                      </a:r>
                      <a:r>
                        <a:rPr lang="en-US" sz="13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der</a:t>
                      </a:r>
                      <a:r>
                        <a:rPr lang="en-US" sz="13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5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dækkes</a:t>
                      </a:r>
                      <a:r>
                        <a:rPr lang="en-US" sz="13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5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</a:t>
                      </a:r>
                      <a:r>
                        <a:rPr lang="en-US" sz="135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35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dispositionsfonden</a:t>
                      </a:r>
                      <a:endParaRPr lang="da-DK" sz="135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da-DK" sz="13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12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13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Tilskud til huslejenedsættelse</a:t>
                      </a:r>
                      <a:r>
                        <a:rPr lang="da-DK" sz="1350" u="none" strike="noStrike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afdelinger</a:t>
                      </a:r>
                    </a:p>
                    <a:p>
                      <a:pPr algn="l" rtl="0" fontAlgn="ctr"/>
                      <a:r>
                        <a:rPr lang="da-DK" sz="135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Tilskud på grund af frasalg erhverv </a:t>
                      </a:r>
                    </a:p>
                    <a:p>
                      <a:pPr algn="l" rtl="0" fontAlgn="ctr"/>
                      <a:r>
                        <a:rPr lang="da-DK" sz="135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Dispensation til afdelinger for indbetalinger til </a:t>
                      </a:r>
                      <a:r>
                        <a:rPr lang="da-DK" sz="1350" b="0" i="0" u="none" strike="noStrike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udamort</a:t>
                      </a:r>
                      <a:r>
                        <a:rPr lang="da-DK" sz="135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lån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a-DK" sz="1350" u="none" strike="noStrike" baseline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 </a:t>
                      </a:r>
                      <a:r>
                        <a:rPr lang="da-DK" sz="1350" u="none" strike="noStrike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tkr</a:t>
                      </a:r>
                      <a:r>
                        <a:rPr lang="da-DK" sz="13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r" rtl="0" fontAlgn="ctr"/>
                      <a:r>
                        <a:rPr lang="da-DK" sz="135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274 </a:t>
                      </a:r>
                      <a:r>
                        <a:rPr lang="da-DK" sz="1350" b="0" i="0" u="none" strike="noStrike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tkr</a:t>
                      </a:r>
                      <a:r>
                        <a:rPr lang="da-DK" sz="135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r" rtl="0" fontAlgn="ctr"/>
                      <a:r>
                        <a:rPr lang="da-DK" sz="1350" b="0" i="0" u="sng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4.362 </a:t>
                      </a:r>
                      <a:r>
                        <a:rPr lang="da-DK" sz="1350" b="0" i="0" u="sng" strike="noStrike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tkr</a:t>
                      </a:r>
                      <a:r>
                        <a:rPr lang="da-DK" sz="1350" b="0" i="0" u="sng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525" marR="857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866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13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alt</a:t>
                      </a:r>
                      <a:endParaRPr lang="da-DK" sz="13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a-DK" sz="13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4.745 </a:t>
                      </a:r>
                      <a:r>
                        <a:rPr lang="da-DK" sz="1350" u="none" strike="noStrike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tkr</a:t>
                      </a:r>
                      <a:r>
                        <a:rPr lang="da-DK" sz="13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a-DK" sz="13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865"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a-DK" sz="11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649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13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Tilskud til tab ved lejeledighed</a:t>
                      </a:r>
                      <a:endParaRPr lang="da-DK" sz="13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a-DK" sz="13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1.456 </a:t>
                      </a:r>
                      <a:r>
                        <a:rPr lang="da-DK" sz="1350" u="none" strike="noStrike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tkr</a:t>
                      </a:r>
                      <a:r>
                        <a:rPr lang="da-DK" sz="13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a-DK" sz="13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595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13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Tilskud til tab ved fraflytning</a:t>
                      </a:r>
                      <a:endParaRPr lang="da-DK" sz="13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a-DK" sz="1350" u="sng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 </a:t>
                      </a:r>
                      <a:r>
                        <a:rPr lang="da-DK" sz="1350" u="sng" strike="noStrike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tkr</a:t>
                      </a:r>
                      <a:r>
                        <a:rPr lang="da-DK" sz="1350" u="sng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a-DK" sz="1350" b="0" i="0" u="sng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512">
                <a:tc>
                  <a:txBody>
                    <a:bodyPr/>
                    <a:lstStyle/>
                    <a:p>
                      <a:pPr algn="l" rtl="0" fontAlgn="ctr"/>
                      <a:r>
                        <a:rPr lang="da-DK" sz="13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alt </a:t>
                      </a:r>
                      <a:endParaRPr lang="da-DK" sz="13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a-DK" sz="13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1.629 </a:t>
                      </a:r>
                      <a:r>
                        <a:rPr lang="da-DK" sz="1350" u="none" strike="noStrike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tkr</a:t>
                      </a:r>
                      <a:r>
                        <a:rPr lang="da-DK" sz="135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a-DK" sz="135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182838"/>
              </p:ext>
            </p:extLst>
          </p:nvPr>
        </p:nvGraphicFramePr>
        <p:xfrm>
          <a:off x="3044083" y="4805649"/>
          <a:ext cx="6332687" cy="633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7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97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endParaRPr lang="en-US" sz="135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endParaRPr lang="da-DK" sz="1350" u="none" strike="noStrike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04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da-DK" sz="135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Diverse udgifter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685800" rtl="0" eaLnBrk="1" fontAlgn="ctr" latinLnBrk="0" hangingPunct="1"/>
                      <a:r>
                        <a:rPr lang="da-DK" sz="135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</a:t>
                      </a:r>
                      <a:r>
                        <a:rPr lang="da-DK" sz="1350" u="none" strike="noStrike" kern="1200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tkr</a:t>
                      </a:r>
                      <a:r>
                        <a:rPr lang="da-DK" sz="1350" u="none" strike="noStrike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525" marR="857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kstfelt 9"/>
          <p:cNvSpPr txBox="1"/>
          <p:nvPr/>
        </p:nvSpPr>
        <p:spPr>
          <a:xfrm>
            <a:off x="2567608" y="4241489"/>
            <a:ext cx="7056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Ekstraordinære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udgifter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dækkes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dispositionsfonden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alt       6.374 </a:t>
            </a:r>
            <a:r>
              <a:rPr lang="en-US" sz="1600" dirty="0" err="1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tkr</a:t>
            </a:r>
            <a:r>
              <a:rPr lang="en-US" sz="16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a-DK" sz="1600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FEB5E26-C87C-4C78-9B0D-8423E822E7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372" y="317483"/>
            <a:ext cx="2548255" cy="7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32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40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Regnskab 2023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81200" y="1600200"/>
            <a:ext cx="8507288" cy="4709160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da-DK" sz="8000" b="1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Balancen </a:t>
            </a:r>
            <a:br>
              <a:rPr lang="da-DK" sz="8000" b="1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da-DK" sz="8000" b="1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da-DK" sz="8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Indskud i Landsbyggefonden </a:t>
            </a:r>
            <a:r>
              <a:rPr lang="da-DK" sz="8000" dirty="0">
                <a:latin typeface="Arial" pitchFamily="34" charset="0"/>
                <a:cs typeface="Arial" pitchFamily="34" charset="0"/>
              </a:rPr>
              <a:t>(heraf trækningsret 2.093 </a:t>
            </a:r>
            <a:r>
              <a:rPr lang="da-DK" sz="8000" dirty="0" err="1">
                <a:latin typeface="Arial" pitchFamily="34" charset="0"/>
                <a:cs typeface="Arial" pitchFamily="34" charset="0"/>
              </a:rPr>
              <a:t>tkr</a:t>
            </a:r>
            <a:r>
              <a:rPr lang="da-DK" sz="8000" dirty="0">
                <a:latin typeface="Arial" pitchFamily="34" charset="0"/>
                <a:cs typeface="Arial" pitchFamily="34" charset="0"/>
              </a:rPr>
              <a:t>.)</a:t>
            </a:r>
            <a:r>
              <a:rPr lang="da-DK" sz="8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da-DK" sz="8000" u="sng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2.649 </a:t>
            </a:r>
            <a:r>
              <a:rPr lang="da-DK" sz="8000" u="sng" dirty="0" err="1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tkr</a:t>
            </a:r>
            <a:r>
              <a:rPr lang="da-DK" sz="8000" u="sng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da-DK" sz="8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da-DK" sz="80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da-DK" sz="8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Anlægsaktiver i alt				                         </a:t>
            </a:r>
            <a:r>
              <a:rPr lang="da-DK" sz="8000" u="sng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2.649 </a:t>
            </a:r>
            <a:r>
              <a:rPr lang="da-DK" sz="8000" u="sng" dirty="0" err="1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tkr</a:t>
            </a:r>
            <a:r>
              <a:rPr lang="da-DK" sz="8000" u="sng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1" indent="0">
              <a:buNone/>
            </a:pPr>
            <a:endParaRPr lang="da-DK" sz="8000" u="sng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da-DK" sz="8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Bankindestående 				                       12.015 </a:t>
            </a:r>
            <a:r>
              <a:rPr lang="da-DK" sz="8000" dirty="0" err="1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tkr</a:t>
            </a:r>
            <a:r>
              <a:rPr lang="da-DK" sz="8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1" indent="0">
              <a:buNone/>
            </a:pPr>
            <a:r>
              <a:rPr lang="da-DK" sz="8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Øvrige omsætningsaktiver			                        </a:t>
            </a:r>
            <a:r>
              <a:rPr lang="da-DK" sz="8000" u="sng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  83 </a:t>
            </a:r>
            <a:r>
              <a:rPr lang="da-DK" sz="8000" u="sng" dirty="0" err="1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tkr</a:t>
            </a:r>
            <a:r>
              <a:rPr lang="da-DK" sz="8000" u="sng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1" indent="0">
              <a:buNone/>
            </a:pPr>
            <a:endParaRPr lang="da-DK" sz="8000" u="sng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da-DK" sz="8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Omsætningsaktiver i alt			                       </a:t>
            </a:r>
            <a:r>
              <a:rPr lang="da-DK" sz="8000" u="sng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12.098 </a:t>
            </a:r>
            <a:r>
              <a:rPr lang="da-DK" sz="8000" u="sng" dirty="0" err="1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tkr</a:t>
            </a:r>
            <a:r>
              <a:rPr lang="da-DK" sz="8000" u="sng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1" indent="0">
              <a:buNone/>
            </a:pPr>
            <a:endParaRPr lang="da-DK" sz="8000" u="sng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da-DK" sz="8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Aktiver i alt 					                       </a:t>
            </a:r>
            <a:r>
              <a:rPr lang="da-DK" sz="8000" u="sng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14.747 </a:t>
            </a:r>
            <a:r>
              <a:rPr lang="da-DK" sz="8000" u="sng" dirty="0" err="1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tkr</a:t>
            </a:r>
            <a:r>
              <a:rPr lang="da-DK" sz="8000" u="sng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da-DK" sz="4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</a:br>
            <a:br>
              <a:rPr lang="da-DK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</a:br>
            <a:br>
              <a:rPr lang="da-DK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</a:br>
            <a:endParaRPr lang="da-DK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2A6359BF-ED46-4FCC-A9F7-AE0CDACE22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360" y="237966"/>
            <a:ext cx="2548255" cy="7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4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Regnskab 2023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da-DK" b="1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Balancen </a:t>
            </a:r>
          </a:p>
          <a:p>
            <a:pPr marL="457200" lvl="1" indent="0">
              <a:buNone/>
            </a:pPr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Dispositionsfonden</a:t>
            </a:r>
            <a:br>
              <a:rPr lang="da-DK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a-DK" sz="22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 Saldo pr. ultimo			            10.929.667 kr.</a:t>
            </a:r>
            <a:br>
              <a:rPr lang="da-DK" sz="22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a-DK" sz="22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 Disponibel del 			  	 7.360.173 kr.</a:t>
            </a:r>
            <a:br>
              <a:rPr lang="da-DK" sz="22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a-DK" sz="22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 Pr. lejemålsenhed 		     	       	        4.956 kr.</a:t>
            </a:r>
          </a:p>
          <a:p>
            <a:pPr marL="457200" lvl="1" indent="0">
              <a:buNone/>
            </a:pPr>
            <a:br>
              <a:rPr lang="da-DK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Fald på ca. 982 </a:t>
            </a:r>
            <a:r>
              <a:rPr lang="da-DK" dirty="0" err="1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tkr</a:t>
            </a:r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i den disponible saldo.</a:t>
            </a:r>
            <a:br>
              <a:rPr lang="da-DK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</a:br>
            <a:endParaRPr lang="da-DK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Arbejdskapitalen</a:t>
            </a:r>
            <a:br>
              <a:rPr lang="da-DK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</a:br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- </a:t>
            </a:r>
            <a:r>
              <a:rPr lang="da-DK" sz="22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Saldo pr. ultimo				  2.929.329 kr.</a:t>
            </a:r>
            <a:br>
              <a:rPr lang="da-DK" sz="22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</a:br>
            <a:r>
              <a:rPr lang="da-DK" sz="22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- Disponibel del 				  2.929.329 kr.</a:t>
            </a:r>
            <a:br>
              <a:rPr lang="da-DK" sz="22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</a:br>
            <a:r>
              <a:rPr lang="da-DK" sz="22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- Pr. lejemålsenhed		    	</a:t>
            </a:r>
            <a:r>
              <a:rPr lang="da-DK" sz="22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                      1.973 kr.</a:t>
            </a:r>
            <a:br>
              <a:rPr lang="da-DK" sz="2200" dirty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</a:br>
            <a:endParaRPr lang="da-DK" sz="2200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Stigning på ca. 499 </a:t>
            </a:r>
            <a:r>
              <a:rPr lang="da-DK" dirty="0" err="1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tkr</a:t>
            </a:r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. i den disponible saldo</a:t>
            </a:r>
            <a:endParaRPr lang="da-DK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A41C6A16-E330-4102-AB55-90574CFA34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197" y="286067"/>
            <a:ext cx="2548255" cy="7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5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47528" y="260648"/>
            <a:ext cx="8686800" cy="1143000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Regnskab 2023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2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Balancen</a:t>
            </a:r>
            <a:endParaRPr lang="da-DK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37160" indent="0">
              <a:lnSpc>
                <a:spcPct val="120000"/>
              </a:lnSpc>
              <a:buNone/>
            </a:pPr>
            <a:r>
              <a:rPr lang="da-DK" sz="2400" b="1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Likviditet</a:t>
            </a:r>
          </a:p>
          <a:p>
            <a:pPr marL="0" indent="0">
              <a:lnSpc>
                <a:spcPct val="110000"/>
              </a:lnSpc>
              <a:buNone/>
            </a:pPr>
            <a:b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 Likvide beholdninger ultimo		    	12.015.435 kr.</a:t>
            </a:r>
            <a:b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- Mellemregning med afdelingerne </a:t>
            </a:r>
            <a:r>
              <a:rPr lang="da-DK" sz="2400" dirty="0" err="1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tilgode</a:t>
            </a:r>
            <a: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   	       65.164 kr.</a:t>
            </a:r>
          </a:p>
          <a:p>
            <a:pPr marL="0" indent="0">
              <a:buFontTx/>
              <a:buChar char="-"/>
            </a:pPr>
            <a: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Mellemregning med afdelingerne skyldig      1.291.111 kr.</a:t>
            </a:r>
          </a:p>
          <a:p>
            <a:pPr marL="0" indent="0">
              <a:buFontTx/>
              <a:buChar char="-"/>
            </a:pPr>
            <a: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Disponibel dispositionsfond		     	  7.360.173 kr.</a:t>
            </a:r>
          </a:p>
          <a:p>
            <a:pPr marL="0" indent="0">
              <a:buNone/>
            </a:pPr>
            <a:b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Der er uomtvistelig god sikkerhed for afdelingernes tilgodehavende og dispositionsfondens midler på balancetidspunktet.</a:t>
            </a:r>
            <a:b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da-DK" sz="22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a-DK" sz="22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a-DK" sz="24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Egen trækningsret i landsbyggefonden udgør 2.093.846 kr. ultimo. </a:t>
            </a:r>
          </a:p>
          <a:p>
            <a:pPr marL="0" indent="0">
              <a:buNone/>
            </a:pPr>
            <a:endParaRPr lang="da-DK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a-DK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da-DK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da-DK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da-DK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da-DK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da-DK" sz="1400" dirty="0">
              <a:latin typeface="Arial" pitchFamily="34" charset="0"/>
              <a:cs typeface="Arial" pitchFamily="34" charset="0"/>
            </a:endParaRPr>
          </a:p>
          <a:p>
            <a:endParaRPr lang="da-DK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  <a:p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6859E439-0FB0-4891-8C73-B83F119552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200" y="260648"/>
            <a:ext cx="2548255" cy="7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28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>
                <a:latin typeface="Arial" panose="020B0604020202020204" pitchFamily="34" charset="0"/>
                <a:cs typeface="Arial" panose="020B0604020202020204" pitchFamily="34" charset="0"/>
              </a:rPr>
              <a:t>Regnskab 2023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da-DK" dirty="0">
              <a:solidFill>
                <a:schemeClr val="tx2">
                  <a:lumMod val="10000"/>
                </a:schemeClr>
              </a:solidFill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 ved lejeledighed dækket af dispositionsfonden 1.456.434 kr. (en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stigning på 534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tkr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forhold til sidste regnskabsår).</a:t>
            </a:r>
            <a:br>
              <a:rPr lang="da-DK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a-DK" dirty="0">
              <a:solidFill>
                <a:schemeClr val="tx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 ved fraflytning dækket af dispositionsfonden 173.219 kr. (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ca. 55 </a:t>
            </a:r>
            <a:r>
              <a:rPr lang="da-DK" dirty="0" err="1">
                <a:latin typeface="Arial" panose="020B0604020202020204" pitchFamily="34" charset="0"/>
                <a:cs typeface="Arial" panose="020B0604020202020204" pitchFamily="34" charset="0"/>
              </a:rPr>
              <a:t>tkr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. mindre end </a:t>
            </a:r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sidste regnskabsår)</a:t>
            </a:r>
            <a:br>
              <a:rPr lang="da-DK" dirty="0"/>
            </a:b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EDE02EC0-F158-444B-AB80-F3F8585F30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147" y="230188"/>
            <a:ext cx="2548255" cy="7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471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24072"/>
            <a:ext cx="8686800" cy="1143000"/>
          </a:xfrm>
        </p:spPr>
        <p:txBody>
          <a:bodyPr>
            <a:normAutofit/>
          </a:bodyPr>
          <a:lstStyle/>
          <a:p>
            <a:r>
              <a:rPr lang="da-DK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Afdelingernes regnskaber 2023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spcCol="0">
            <a:normAutofit/>
          </a:bodyPr>
          <a:lstStyle/>
          <a:p>
            <a:pPr marL="0" indent="0"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5 afdelinger har overskud (7 afdelinger i sidste regnskabsår)</a:t>
            </a:r>
            <a:br>
              <a:rPr lang="da-DK" sz="2000" dirty="0">
                <a:latin typeface="Arial" pitchFamily="34" charset="0"/>
                <a:cs typeface="Arial" pitchFamily="34" charset="0"/>
              </a:rPr>
            </a:br>
            <a:endParaRPr lang="da-DK" sz="2000" dirty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8 afdelinger har underskud (6 afdelinger i sidste regnskabsår)</a:t>
            </a:r>
            <a:br>
              <a:rPr lang="da-DK" sz="2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da-DK" sz="20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0 afdeling har 0 resultat</a:t>
            </a:r>
            <a:br>
              <a:rPr lang="da-DK" sz="2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da-DK" sz="20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5 afdelinger har akkumuleret underskud (5 afdelinger i sidste regnskabsår)</a:t>
            </a:r>
          </a:p>
          <a:p>
            <a:pPr marL="0" indent="0">
              <a:buClrTx/>
              <a:buNone/>
            </a:pPr>
            <a:endParaRPr lang="da-DK" sz="2000" dirty="0">
              <a:solidFill>
                <a:schemeClr val="tx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da-DK" sz="2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Henlæggelse til planlagt vedligeholdelse i afdelingerne er samlet set øget med 1.022 </a:t>
            </a:r>
            <a:r>
              <a:rPr lang="da-DK" sz="2000" dirty="0" err="1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tkr</a:t>
            </a:r>
            <a:r>
              <a:rPr lang="da-DK" sz="20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.  og 12 ud af 13 afdelinger</a:t>
            </a:r>
            <a:r>
              <a:rPr lang="da-DK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2000" dirty="0">
                <a:latin typeface="Arial" pitchFamily="34" charset="0"/>
                <a:cs typeface="Arial" pitchFamily="34" charset="0"/>
              </a:rPr>
              <a:t>har i året kunne dække forbrug af opsparede henlæggelser. 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da-DK" sz="1600" dirty="0">
                <a:solidFill>
                  <a:schemeClr val="tx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endParaRPr lang="da-DK" sz="1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000" dirty="0">
              <a:latin typeface="Arial" pitchFamily="34" charset="0"/>
              <a:cs typeface="Arial" pitchFamily="34" charset="0"/>
            </a:endParaRPr>
          </a:p>
          <a:p>
            <a:endParaRPr lang="da-DK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6F1F7458-5768-4E70-B623-F730AA2E77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822" y="224072"/>
            <a:ext cx="2548255" cy="7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578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3600" dirty="0">
                <a:solidFill>
                  <a:schemeClr val="tx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Regnskab 2023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271016"/>
            <a:ext cx="10515600" cy="5513832"/>
          </a:xfrm>
        </p:spPr>
        <p:txBody>
          <a:bodyPr>
            <a:normAutofit fontScale="70000" lnSpcReduction="20000"/>
          </a:bodyPr>
          <a:lstStyle/>
          <a:p>
            <a:endParaRPr lang="da-DK" dirty="0">
              <a:solidFill>
                <a:srgbClr val="000000"/>
              </a:solidFill>
            </a:endParaRPr>
          </a:p>
          <a:p>
            <a:pPr marL="137160" indent="0">
              <a:buNone/>
            </a:pPr>
            <a:r>
              <a:rPr lang="en-US" sz="4500" b="1" dirty="0" err="1">
                <a:latin typeface="Arial" panose="020B0604020202020204" pitchFamily="34" charset="0"/>
                <a:cs typeface="Arial" panose="020B0604020202020204" pitchFamily="34" charset="0"/>
              </a:rPr>
              <a:t>Konklusion</a:t>
            </a:r>
            <a:br>
              <a:rPr lang="da-DK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a-DK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da-DK" sz="2900" dirty="0">
                <a:latin typeface="Arial" panose="020B0604020202020204" pitchFamily="34" charset="0"/>
                <a:cs typeface="Arial" panose="020B0604020202020204" pitchFamily="34" charset="0"/>
              </a:rPr>
              <a:t>Boligorganisationens økonomiske stilling anses af ledelsen som sårbar, og der vil i de kommende år være fokus på styrkelse af selskabets dispositionsfond. 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endParaRPr lang="da-DK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Den disponible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dispositionsfond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faldet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med 982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tkr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Tab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fraflytning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lejeledighed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belaster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dispositionsfonden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hårdt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steget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regnskabsåret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med 479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tkr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Overskud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året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på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238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tkr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overført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arbejdskapitalen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Selskabets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økonomiske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stilling er </a:t>
            </a: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forringet i året</a:t>
            </a:r>
          </a:p>
          <a:p>
            <a:pPr>
              <a:buClrTx/>
              <a:buFont typeface="Wingdings" panose="05000000000000000000" pitchFamily="2" charset="2"/>
              <a:buChar char="ü"/>
            </a:pPr>
            <a:endParaRPr lang="da-DK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ü"/>
            </a:pPr>
            <a:r>
              <a:rPr lang="da-DK" dirty="0">
                <a:latin typeface="Arial" panose="020B0604020202020204" pitchFamily="34" charset="0"/>
                <a:cs typeface="Arial" panose="020B0604020202020204" pitchFamily="34" charset="0"/>
              </a:rPr>
              <a:t>Der er likviditetsmæssig dækning for afdelingernes og boligorganisationens midler</a:t>
            </a:r>
            <a:br>
              <a:rPr lang="da-DK" dirty="0"/>
            </a:b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B70DA83F-323F-4102-B6BA-38C457097D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297" y="237966"/>
            <a:ext cx="2548255" cy="78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527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816</Words>
  <Application>Microsoft Office PowerPoint</Application>
  <PresentationFormat>Widescreen</PresentationFormat>
  <Paragraphs>138</Paragraphs>
  <Slides>12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Office-tema</vt:lpstr>
      <vt:lpstr>Årsregnskab 2023 </vt:lpstr>
      <vt:lpstr>Regnskab 2023</vt:lpstr>
      <vt:lpstr>Regnskab 2023</vt:lpstr>
      <vt:lpstr>Regnskab 2023</vt:lpstr>
      <vt:lpstr>Regnskab 2023</vt:lpstr>
      <vt:lpstr>Regnskab 2023</vt:lpstr>
      <vt:lpstr>Regnskab 2023</vt:lpstr>
      <vt:lpstr>Afdelingernes regnskaber 2023</vt:lpstr>
      <vt:lpstr>Regnskab 2023</vt:lpstr>
      <vt:lpstr> Budgetforslag 2025</vt:lpstr>
      <vt:lpstr>Budgetforslag 2025</vt:lpstr>
      <vt:lpstr>Budgetforslag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Regnskab 2019</dc:title>
  <dc:creator>Berit Mosegaard Rudbeck</dc:creator>
  <cp:lastModifiedBy>Laila Lykke Winther</cp:lastModifiedBy>
  <cp:revision>56</cp:revision>
  <cp:lastPrinted>2020-05-06T14:11:46Z</cp:lastPrinted>
  <dcterms:created xsi:type="dcterms:W3CDTF">2020-05-06T12:24:32Z</dcterms:created>
  <dcterms:modified xsi:type="dcterms:W3CDTF">2024-04-30T12:34:53Z</dcterms:modified>
</cp:coreProperties>
</file>